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DM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DMSans-bold.fntdata"/><Relationship Id="rId23" Type="http://schemas.openxmlformats.org/officeDocument/2006/relationships/slide" Target="slides/slide18.xml"/><Relationship Id="rId45" Type="http://schemas.openxmlformats.org/officeDocument/2006/relationships/font" Target="fonts/DM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DMSans-boldItalic.fntdata"/><Relationship Id="rId25" Type="http://schemas.openxmlformats.org/officeDocument/2006/relationships/slide" Target="slides/slide20.xml"/><Relationship Id="rId47" Type="http://schemas.openxmlformats.org/officeDocument/2006/relationships/font" Target="fonts/DMSans-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e3ee35207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e3ee35207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e46202af60_2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e46202af60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e46202af60_2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e46202af60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e46202af60_2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e46202af60_2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e46202af60_2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e46202af60_2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e46202af60_2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e46202af60_2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e46202af60_2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e46202af60_2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e46202af60_2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e46202af60_2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e46202af60_2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e46202af60_2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e46202af60_2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e46202af60_2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e46202af60_2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e46202af60_2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e3ee352075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e3ee352075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46202af60_2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e46202af60_2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e46202af60_2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e46202af60_2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e1ce5a15d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e1ce5a15d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e3ee352075_2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1e3ee352075_2_5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e3ee352075_2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1e3ee352075_2_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e46202af60_2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e46202af60_2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e46202af60_2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e46202af60_2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e46202af60_2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e46202af60_2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e46202af60_2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e46202af60_2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e46202af60_2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e46202af60_2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e46202af6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e46202af6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e1f0c2983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e1f0c2983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46202af60_2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e46202af60_2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e3ee352075_2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e3ee352075_2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e3ee352075_2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e3ee352075_2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e3ee352075_2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e3ee352075_2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e3ee352075_2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1e3ee352075_2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e46202af60_2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e46202af60_2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e46202af60_2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e46202af60_2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e46202af60_2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e46202af60_2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e46202af60_2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e46202af60_2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e46202af60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e46202af60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e46202af60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e46202af60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e3ee352075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e3ee352075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e3ee352075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e3ee352075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e3ee352075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e3ee352075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e46202af60_2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e46202af60_2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8" name="Google Shape;58;p1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9" name="Shape 59"/>
        <p:cNvGrpSpPr/>
        <p:nvPr/>
      </p:nvGrpSpPr>
      <p:grpSpPr>
        <a:xfrm>
          <a:off x="0" y="0"/>
          <a:ext cx="0" cy="0"/>
          <a:chOff x="0" y="0"/>
          <a:chExt cx="0" cy="0"/>
        </a:xfrm>
      </p:grpSpPr>
      <p:pic>
        <p:nvPicPr>
          <p:cNvPr id="60" name="Google Shape;60;p1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63" name="Shape 63"/>
        <p:cNvGrpSpPr/>
        <p:nvPr/>
      </p:nvGrpSpPr>
      <p:grpSpPr>
        <a:xfrm>
          <a:off x="0" y="0"/>
          <a:ext cx="0" cy="0"/>
          <a:chOff x="0" y="0"/>
          <a:chExt cx="0" cy="0"/>
        </a:xfrm>
      </p:grpSpPr>
      <p:pic>
        <p:nvPicPr>
          <p:cNvPr id="64" name="Google Shape;64;p1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8.png"/><Relationship Id="rId6"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www.youtube.com/watch?v=aa5TJ9OrbO8" TargetMode="External"/><Relationship Id="rId4" Type="http://schemas.openxmlformats.org/officeDocument/2006/relationships/image" Target="../media/image4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www.youtube.com/watch?v=48lBrNMxjUQ" TargetMode="External"/><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37.png"/><Relationship Id="rId6"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39.png"/><Relationship Id="rId6"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49.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38.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hyperlink" Target="https://medium.com/data-hackers/uma-introdu%C3%A7%C3%A3o-simples-ao-pandas-1e15eea37fa1"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1"/>
          <p:cNvSpPr txBox="1"/>
          <p:nvPr/>
        </p:nvSpPr>
        <p:spPr>
          <a:xfrm>
            <a:off x="341250" y="1701150"/>
            <a:ext cx="4499100" cy="905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200">
                <a:solidFill>
                  <a:srgbClr val="EAFF6A"/>
                </a:solidFill>
                <a:latin typeface="DM Sans"/>
                <a:ea typeface="DM Sans"/>
                <a:cs typeface="DM Sans"/>
                <a:sym typeface="DM Sans"/>
              </a:rPr>
              <a:t>Boas-</a:t>
            </a:r>
            <a:r>
              <a:rPr b="1" lang="pt-BR" sz="5200">
                <a:solidFill>
                  <a:srgbClr val="EAFF6A"/>
                </a:solidFill>
                <a:latin typeface="DM Sans"/>
                <a:ea typeface="DM Sans"/>
                <a:cs typeface="DM Sans"/>
                <a:sym typeface="DM Sans"/>
              </a:rPr>
              <a:t>vindas</a:t>
            </a:r>
            <a:r>
              <a:rPr b="1" lang="pt-BR" sz="5200">
                <a:solidFill>
                  <a:srgbClr val="EAFF6A"/>
                </a:solidFill>
                <a:latin typeface="DM Sans"/>
                <a:ea typeface="DM Sans"/>
                <a:cs typeface="DM Sans"/>
                <a:sym typeface="DM Sans"/>
              </a:rPr>
              <a:t>!</a:t>
            </a:r>
            <a:endParaRPr b="1" sz="5200">
              <a:solidFill>
                <a:srgbClr val="EAFF6A"/>
              </a:solidFill>
              <a:latin typeface="DM Sans"/>
              <a:ea typeface="DM Sans"/>
              <a:cs typeface="DM Sans"/>
              <a:sym typeface="DM Sans"/>
            </a:endParaRPr>
          </a:p>
        </p:txBody>
      </p:sp>
      <p:sp>
        <p:nvSpPr>
          <p:cNvPr id="72" name="Google Shape;72;p21"/>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73" name="Google Shape;73;p21"/>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74" name="Google Shape;74;p21"/>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75" name="Google Shape;75;p21"/>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1"/>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1"/>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1"/>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79" name="Google Shape;79;p21"/>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sp>
        <p:nvSpPr>
          <p:cNvPr id="80" name="Google Shape;80;p21"/>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pic>
        <p:nvPicPr>
          <p:cNvPr id="81" name="Google Shape;81;p21"/>
          <p:cNvPicPr preferRelativeResize="0"/>
          <p:nvPr/>
        </p:nvPicPr>
        <p:blipFill rotWithShape="1">
          <a:blip r:embed="rId4">
            <a:alphaModFix/>
          </a:blip>
          <a:srcRect b="20337" l="17914" r="20334" t="0"/>
          <a:stretch/>
        </p:blipFill>
        <p:spPr>
          <a:xfrm>
            <a:off x="7135525" y="798825"/>
            <a:ext cx="1069200" cy="969600"/>
          </a:xfrm>
          <a:prstGeom prst="rect">
            <a:avLst/>
          </a:prstGeom>
          <a:noFill/>
          <a:ln>
            <a:noFill/>
          </a:ln>
        </p:spPr>
      </p:pic>
      <p:pic>
        <p:nvPicPr>
          <p:cNvPr id="82" name="Google Shape;82;p21"/>
          <p:cNvPicPr preferRelativeResize="0"/>
          <p:nvPr/>
        </p:nvPicPr>
        <p:blipFill rotWithShape="1">
          <a:blip r:embed="rId5">
            <a:alphaModFix/>
          </a:blip>
          <a:srcRect b="41475" l="0" r="0" t="0"/>
          <a:stretch/>
        </p:blipFill>
        <p:spPr>
          <a:xfrm>
            <a:off x="7155963" y="2041288"/>
            <a:ext cx="1130325" cy="918899"/>
          </a:xfrm>
          <a:prstGeom prst="rect">
            <a:avLst/>
          </a:prstGeom>
          <a:noFill/>
          <a:ln>
            <a:noFill/>
          </a:ln>
        </p:spPr>
      </p:pic>
      <p:pic>
        <p:nvPicPr>
          <p:cNvPr id="83" name="Google Shape;83;p21"/>
          <p:cNvPicPr preferRelativeResize="0"/>
          <p:nvPr/>
        </p:nvPicPr>
        <p:blipFill rotWithShape="1">
          <a:blip r:embed="rId6">
            <a:alphaModFix/>
          </a:blip>
          <a:srcRect b="0" l="0" r="0" t="9313"/>
          <a:stretch/>
        </p:blipFill>
        <p:spPr>
          <a:xfrm>
            <a:off x="7186525" y="3232925"/>
            <a:ext cx="1069199" cy="96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30"/>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163" name="Google Shape;163;p3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64" name="Google Shape;164;p30"/>
          <p:cNvSpPr txBox="1"/>
          <p:nvPr/>
        </p:nvSpPr>
        <p:spPr>
          <a:xfrm>
            <a:off x="3547925" y="48440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um Banco de Dados?</a:t>
            </a:r>
            <a:endParaRPr b="1" sz="4000">
              <a:solidFill>
                <a:schemeClr val="dk1"/>
              </a:solidFill>
              <a:latin typeface="DM Sans"/>
              <a:ea typeface="DM Sans"/>
              <a:cs typeface="DM Sans"/>
              <a:sym typeface="DM Sans"/>
            </a:endParaRPr>
          </a:p>
        </p:txBody>
      </p:sp>
      <p:sp>
        <p:nvSpPr>
          <p:cNvPr id="165" name="Google Shape;165;p30"/>
          <p:cNvSpPr txBox="1"/>
          <p:nvPr/>
        </p:nvSpPr>
        <p:spPr>
          <a:xfrm>
            <a:off x="3547925" y="2290650"/>
            <a:ext cx="4213500" cy="261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Um banco de dados é uma </a:t>
            </a:r>
            <a:r>
              <a:rPr b="1" lang="pt-BR" sz="1350">
                <a:solidFill>
                  <a:schemeClr val="dk1"/>
                </a:solidFill>
                <a:highlight>
                  <a:srgbClr val="EAFF6A"/>
                </a:highlight>
                <a:latin typeface="DM Sans"/>
                <a:ea typeface="DM Sans"/>
                <a:cs typeface="DM Sans"/>
                <a:sym typeface="DM Sans"/>
              </a:rPr>
              <a:t>coleção organizada de dados estruturados, normalmente armazenados eletronicamente em um sistema de computador</a:t>
            </a:r>
            <a:r>
              <a:rPr lang="pt-BR" sz="1350">
                <a:solidFill>
                  <a:schemeClr val="dk1"/>
                </a:solidFill>
                <a:latin typeface="DM Sans"/>
                <a:ea typeface="DM Sans"/>
                <a:cs typeface="DM Sans"/>
                <a:sym typeface="DM Sans"/>
              </a:rPr>
              <a:t>. Projetado para permitir que as informações sejam facilmente acessadas, gerenciadas e atualizadas de forma eficiente e segura.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166" name="Google Shape;166;p30"/>
          <p:cNvPicPr preferRelativeResize="0"/>
          <p:nvPr/>
        </p:nvPicPr>
        <p:blipFill>
          <a:blip r:embed="rId5">
            <a:alphaModFix/>
          </a:blip>
          <a:stretch>
            <a:fillRect/>
          </a:stretch>
        </p:blipFill>
        <p:spPr>
          <a:xfrm>
            <a:off x="373000" y="1628775"/>
            <a:ext cx="2551584" cy="1885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Relacional e NoSQ</a:t>
            </a:r>
            <a:r>
              <a:rPr b="1" lang="pt-BR" sz="4000">
                <a:solidFill>
                  <a:schemeClr val="dk1"/>
                </a:solidFill>
                <a:latin typeface="DM Sans"/>
                <a:ea typeface="DM Sans"/>
                <a:cs typeface="DM Sans"/>
                <a:sym typeface="DM Sans"/>
              </a:rPr>
              <a:t>L</a:t>
            </a:r>
            <a:endParaRPr b="1" sz="40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2"/>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177" name="Google Shape;177;p3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78" name="Google Shape;178;p32"/>
          <p:cNvSpPr txBox="1"/>
          <p:nvPr/>
        </p:nvSpPr>
        <p:spPr>
          <a:xfrm>
            <a:off x="3547925" y="113245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Relacional</a:t>
            </a:r>
            <a:endParaRPr b="1" sz="4000">
              <a:solidFill>
                <a:schemeClr val="dk1"/>
              </a:solidFill>
              <a:latin typeface="DM Sans"/>
              <a:ea typeface="DM Sans"/>
              <a:cs typeface="DM Sans"/>
              <a:sym typeface="DM Sans"/>
            </a:endParaRPr>
          </a:p>
        </p:txBody>
      </p:sp>
      <p:sp>
        <p:nvSpPr>
          <p:cNvPr id="179" name="Google Shape;179;p32"/>
          <p:cNvSpPr txBox="1"/>
          <p:nvPr/>
        </p:nvSpPr>
        <p:spPr>
          <a:xfrm>
            <a:off x="3547925" y="2290650"/>
            <a:ext cx="42135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Banco de dados relacional armazena dados em tabelas (composta por linhas e colunas). </a:t>
            </a:r>
            <a:r>
              <a:rPr lang="pt-BR" sz="1350">
                <a:solidFill>
                  <a:schemeClr val="dk1"/>
                </a:solidFill>
                <a:latin typeface="DM Sans"/>
                <a:ea typeface="DM Sans"/>
                <a:cs typeface="DM Sans"/>
                <a:sym typeface="DM Sans"/>
              </a:rPr>
              <a:t>Geralmente utiliza a linguagem SQL (Structured Query Language) para realizar consultas e atualizações nos dados armazenados.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180" name="Google Shape;180;p32"/>
          <p:cNvPicPr preferRelativeResize="0"/>
          <p:nvPr/>
        </p:nvPicPr>
        <p:blipFill>
          <a:blip r:embed="rId5">
            <a:alphaModFix/>
          </a:blip>
          <a:stretch>
            <a:fillRect/>
          </a:stretch>
        </p:blipFill>
        <p:spPr>
          <a:xfrm>
            <a:off x="261688" y="1871350"/>
            <a:ext cx="2774225" cy="1764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3"/>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186" name="Google Shape;186;p3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87" name="Google Shape;187;p33"/>
          <p:cNvSpPr txBox="1"/>
          <p:nvPr/>
        </p:nvSpPr>
        <p:spPr>
          <a:xfrm>
            <a:off x="3547925" y="113245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Relacional</a:t>
            </a:r>
            <a:endParaRPr b="1" sz="4000">
              <a:solidFill>
                <a:schemeClr val="dk1"/>
              </a:solidFill>
              <a:latin typeface="DM Sans"/>
              <a:ea typeface="DM Sans"/>
              <a:cs typeface="DM Sans"/>
              <a:sym typeface="DM Sans"/>
            </a:endParaRPr>
          </a:p>
        </p:txBody>
      </p:sp>
      <p:sp>
        <p:nvSpPr>
          <p:cNvPr id="188" name="Google Shape;188;p33"/>
          <p:cNvSpPr txBox="1"/>
          <p:nvPr/>
        </p:nvSpPr>
        <p:spPr>
          <a:xfrm>
            <a:off x="3547925" y="2290650"/>
            <a:ext cx="4213500" cy="237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Os relacionamentos entre as tabelas são estabelecidos por meio de </a:t>
            </a:r>
            <a:r>
              <a:rPr b="1" lang="pt-BR" sz="1350">
                <a:solidFill>
                  <a:schemeClr val="dk1"/>
                </a:solidFill>
                <a:latin typeface="DM Sans"/>
                <a:ea typeface="DM Sans"/>
                <a:cs typeface="DM Sans"/>
                <a:sym typeface="DM Sans"/>
              </a:rPr>
              <a:t>chaves primárias</a:t>
            </a:r>
            <a:r>
              <a:rPr lang="pt-BR" sz="1350">
                <a:solidFill>
                  <a:schemeClr val="dk1"/>
                </a:solidFill>
                <a:latin typeface="DM Sans"/>
                <a:ea typeface="DM Sans"/>
                <a:cs typeface="DM Sans"/>
                <a:sym typeface="DM Sans"/>
              </a:rPr>
              <a:t> e </a:t>
            </a:r>
            <a:r>
              <a:rPr b="1" lang="pt-BR" sz="1350">
                <a:solidFill>
                  <a:schemeClr val="dk1"/>
                </a:solidFill>
                <a:latin typeface="DM Sans"/>
                <a:ea typeface="DM Sans"/>
                <a:cs typeface="DM Sans"/>
                <a:sym typeface="DM Sans"/>
              </a:rPr>
              <a:t>estrangeiras</a:t>
            </a:r>
            <a:r>
              <a:rPr lang="pt-BR" sz="1350">
                <a:solidFill>
                  <a:schemeClr val="dk1"/>
                </a:solidFill>
                <a:latin typeface="DM Sans"/>
                <a:ea typeface="DM Sans"/>
                <a:cs typeface="DM Sans"/>
                <a:sym typeface="DM Sans"/>
              </a:rPr>
              <a:t>, que permitem que os dados sejam relacionados e consultados de maneira eficiente.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Chave primária:</a:t>
            </a:r>
            <a:r>
              <a:rPr lang="pt-BR" sz="1350">
                <a:solidFill>
                  <a:schemeClr val="dk1"/>
                </a:solidFill>
                <a:latin typeface="DM Sans"/>
                <a:ea typeface="DM Sans"/>
                <a:cs typeface="DM Sans"/>
                <a:sym typeface="DM Sans"/>
              </a:rPr>
              <a:t> atributo(s) que identifica de forma exclusiva cada registro da tabela.</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Chave Estrangeira: </a:t>
            </a:r>
            <a:r>
              <a:rPr lang="pt-BR" sz="1350">
                <a:solidFill>
                  <a:schemeClr val="dk1"/>
                </a:solidFill>
                <a:latin typeface="DM Sans"/>
                <a:ea typeface="DM Sans"/>
                <a:cs typeface="DM Sans"/>
                <a:sym typeface="DM Sans"/>
              </a:rPr>
              <a:t>atributo(s) em uma tabela que se refere à chave primária de outra tabela</a:t>
            </a:r>
            <a:endParaRPr sz="1350">
              <a:solidFill>
                <a:schemeClr val="dk1"/>
              </a:solidFill>
              <a:latin typeface="DM Sans"/>
              <a:ea typeface="DM Sans"/>
              <a:cs typeface="DM Sans"/>
              <a:sym typeface="DM Sans"/>
            </a:endParaRPr>
          </a:p>
        </p:txBody>
      </p:sp>
      <p:pic>
        <p:nvPicPr>
          <p:cNvPr id="189" name="Google Shape;189;p33"/>
          <p:cNvPicPr preferRelativeResize="0"/>
          <p:nvPr/>
        </p:nvPicPr>
        <p:blipFill>
          <a:blip r:embed="rId5">
            <a:alphaModFix/>
          </a:blip>
          <a:stretch>
            <a:fillRect/>
          </a:stretch>
        </p:blipFill>
        <p:spPr>
          <a:xfrm>
            <a:off x="300085" y="1633650"/>
            <a:ext cx="2697425" cy="2247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195" name="Google Shape;195;p3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96" name="Google Shape;196;p34"/>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NoSQL </a:t>
            </a:r>
            <a:endParaRPr b="1" sz="4000">
              <a:solidFill>
                <a:schemeClr val="dk1"/>
              </a:solidFill>
              <a:latin typeface="DM Sans"/>
              <a:ea typeface="DM Sans"/>
              <a:cs typeface="DM Sans"/>
              <a:sym typeface="DM Sans"/>
            </a:endParaRPr>
          </a:p>
        </p:txBody>
      </p:sp>
      <p:sp>
        <p:nvSpPr>
          <p:cNvPr id="197" name="Google Shape;197;p34"/>
          <p:cNvSpPr txBox="1"/>
          <p:nvPr/>
        </p:nvSpPr>
        <p:spPr>
          <a:xfrm>
            <a:off x="457725" y="2290650"/>
            <a:ext cx="4576500" cy="332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Um </a:t>
            </a:r>
            <a:r>
              <a:rPr b="1" lang="pt-BR" sz="1350">
                <a:solidFill>
                  <a:schemeClr val="dk1"/>
                </a:solidFill>
                <a:highlight>
                  <a:srgbClr val="EAFF6A"/>
                </a:highlight>
                <a:latin typeface="DM Sans"/>
                <a:ea typeface="DM Sans"/>
                <a:cs typeface="DM Sans"/>
                <a:sym typeface="DM Sans"/>
              </a:rPr>
              <a:t>banco de dados NoSQL</a:t>
            </a:r>
            <a:r>
              <a:rPr lang="pt-BR" sz="1350">
                <a:solidFill>
                  <a:schemeClr val="dk1"/>
                </a:solidFill>
                <a:latin typeface="DM Sans"/>
                <a:ea typeface="DM Sans"/>
                <a:cs typeface="DM Sans"/>
                <a:sym typeface="DM Sans"/>
              </a:rPr>
              <a:t> (Não Relacional) </a:t>
            </a:r>
            <a:r>
              <a:rPr b="1" lang="pt-BR" sz="1350">
                <a:solidFill>
                  <a:schemeClr val="dk1"/>
                </a:solidFill>
                <a:latin typeface="DM Sans"/>
                <a:ea typeface="DM Sans"/>
                <a:cs typeface="DM Sans"/>
                <a:sym typeface="DM Sans"/>
              </a:rPr>
              <a:t>não utiliza a estrutura de tabelas</a:t>
            </a:r>
            <a:r>
              <a:rPr lang="pt-BR" sz="1350">
                <a:solidFill>
                  <a:schemeClr val="dk1"/>
                </a:solidFill>
                <a:latin typeface="DM Sans"/>
                <a:ea typeface="DM Sans"/>
                <a:cs typeface="DM Sans"/>
                <a:sym typeface="DM Sans"/>
              </a:rPr>
              <a:t> para armazenar os dados. Em vez disso, os dados são armazenados em uma variedade de formatos, como documentos, gráficos, pares de chave-valor, entre outros. </a:t>
            </a:r>
            <a:r>
              <a:rPr b="1" lang="pt-BR" sz="1350">
                <a:solidFill>
                  <a:schemeClr val="dk1"/>
                </a:solidFill>
                <a:latin typeface="DM Sans"/>
                <a:ea typeface="DM Sans"/>
                <a:cs typeface="DM Sans"/>
                <a:sym typeface="DM Sans"/>
              </a:rPr>
              <a:t>Os bancos de dados NoSQL são altamente escaláveis e flexíveis, permitindo que os dados sejam distribuídos em vários servidores e que novos dados sejam adicionados sem precisar alterar a estrutura do banco de dados.</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198" name="Google Shape;198;p34"/>
          <p:cNvPicPr preferRelativeResize="0"/>
          <p:nvPr/>
        </p:nvPicPr>
        <p:blipFill>
          <a:blip r:embed="rId5">
            <a:alphaModFix/>
          </a:blip>
          <a:stretch>
            <a:fillRect/>
          </a:stretch>
        </p:blipFill>
        <p:spPr>
          <a:xfrm>
            <a:off x="5385097" y="2004325"/>
            <a:ext cx="3525675" cy="1040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Data Warehouse</a:t>
            </a:r>
            <a:endParaRPr b="1" sz="400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09" name="Google Shape;209;p3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10" name="Google Shape;210;p36"/>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Data Warehouse?</a:t>
            </a:r>
            <a:endParaRPr b="1" sz="4000">
              <a:solidFill>
                <a:schemeClr val="dk1"/>
              </a:solidFill>
              <a:latin typeface="DM Sans"/>
              <a:ea typeface="DM Sans"/>
              <a:cs typeface="DM Sans"/>
              <a:sym typeface="DM Sans"/>
            </a:endParaRPr>
          </a:p>
        </p:txBody>
      </p:sp>
      <p:sp>
        <p:nvSpPr>
          <p:cNvPr id="211" name="Google Shape;211;p36"/>
          <p:cNvSpPr txBox="1"/>
          <p:nvPr/>
        </p:nvSpPr>
        <p:spPr>
          <a:xfrm>
            <a:off x="457725" y="2290650"/>
            <a:ext cx="4576500" cy="237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Um Data Warehouse é um repositório central de informações que podem ser analisadas para tomar decisões mais adequadas.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Destinam-se exclusivamente a realizar consultas e análises avançadas e geralmente contêm grandes quantidades de dados derivados de diversas fontes.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Um Data Warehouse pode conter vários bancos de dados.</a:t>
            </a:r>
            <a:endParaRPr sz="1350">
              <a:solidFill>
                <a:schemeClr val="dk1"/>
              </a:solidFill>
              <a:latin typeface="DM Sans"/>
              <a:ea typeface="DM Sans"/>
              <a:cs typeface="DM Sans"/>
              <a:sym typeface="DM Sans"/>
            </a:endParaRPr>
          </a:p>
        </p:txBody>
      </p:sp>
      <p:pic>
        <p:nvPicPr>
          <p:cNvPr id="212" name="Google Shape;212;p36"/>
          <p:cNvPicPr preferRelativeResize="0"/>
          <p:nvPr/>
        </p:nvPicPr>
        <p:blipFill>
          <a:blip r:embed="rId5">
            <a:alphaModFix/>
          </a:blip>
          <a:stretch>
            <a:fillRect/>
          </a:stretch>
        </p:blipFill>
        <p:spPr>
          <a:xfrm>
            <a:off x="6080150" y="1659525"/>
            <a:ext cx="2830099" cy="1825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Introdução a SQL</a:t>
            </a:r>
            <a:endParaRPr b="1" sz="40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23" name="Google Shape;223;p3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24" name="Google Shape;224;p38"/>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SQL?</a:t>
            </a:r>
            <a:endParaRPr b="1" sz="4000">
              <a:solidFill>
                <a:schemeClr val="dk1"/>
              </a:solidFill>
              <a:latin typeface="DM Sans"/>
              <a:ea typeface="DM Sans"/>
              <a:cs typeface="DM Sans"/>
              <a:sym typeface="DM Sans"/>
            </a:endParaRPr>
          </a:p>
        </p:txBody>
      </p:sp>
      <p:sp>
        <p:nvSpPr>
          <p:cNvPr id="225" name="Google Shape;225;p38"/>
          <p:cNvSpPr txBox="1"/>
          <p:nvPr/>
        </p:nvSpPr>
        <p:spPr>
          <a:xfrm>
            <a:off x="457725" y="2290650"/>
            <a:ext cx="45765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SQL (Structured Query Language)</a:t>
            </a:r>
            <a:r>
              <a:rPr lang="pt-BR" sz="1350">
                <a:solidFill>
                  <a:schemeClr val="dk1"/>
                </a:solidFill>
                <a:latin typeface="DM Sans"/>
                <a:ea typeface="DM Sans"/>
                <a:cs typeface="DM Sans"/>
                <a:sym typeface="DM Sans"/>
              </a:rPr>
              <a:t> é uma linguagem de programação </a:t>
            </a:r>
            <a:r>
              <a:rPr b="1" lang="pt-BR" sz="1350">
                <a:solidFill>
                  <a:schemeClr val="dk1"/>
                </a:solidFill>
                <a:latin typeface="DM Sans"/>
                <a:ea typeface="DM Sans"/>
                <a:cs typeface="DM Sans"/>
                <a:sym typeface="DM Sans"/>
              </a:rPr>
              <a:t>usada para gerenciar bancos de dados relacionais.</a:t>
            </a:r>
            <a:r>
              <a:rPr lang="pt-BR" sz="1350">
                <a:solidFill>
                  <a:schemeClr val="dk1"/>
                </a:solidFill>
                <a:latin typeface="DM Sans"/>
                <a:ea typeface="DM Sans"/>
                <a:cs typeface="DM Sans"/>
                <a:sym typeface="DM Sans"/>
              </a:rPr>
              <a:t> Permite criar, modificar e consultar bancos de dados, além de executar várias tarefas relacionadas ao gerenciamento de dados, como a criação de tabelas, a adição de dados a uma tabela, a modificação de registros existentes e a exclusão de registros. </a:t>
            </a:r>
            <a:endParaRPr sz="1350">
              <a:solidFill>
                <a:schemeClr val="dk1"/>
              </a:solidFill>
              <a:latin typeface="DM Sans"/>
              <a:ea typeface="DM Sans"/>
              <a:cs typeface="DM Sans"/>
              <a:sym typeface="DM Sans"/>
            </a:endParaRPr>
          </a:p>
        </p:txBody>
      </p:sp>
      <p:pic>
        <p:nvPicPr>
          <p:cNvPr id="226" name="Google Shape;226;p38"/>
          <p:cNvPicPr preferRelativeResize="0"/>
          <p:nvPr/>
        </p:nvPicPr>
        <p:blipFill>
          <a:blip r:embed="rId5">
            <a:alphaModFix/>
          </a:blip>
          <a:stretch>
            <a:fillRect/>
          </a:stretch>
        </p:blipFill>
        <p:spPr>
          <a:xfrm>
            <a:off x="6569725" y="991388"/>
            <a:ext cx="1954026" cy="911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nvSpPr>
        <p:spPr>
          <a:xfrm>
            <a:off x="1461300" y="345975"/>
            <a:ext cx="6221400" cy="2124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pt-BR" sz="3500">
                <a:solidFill>
                  <a:schemeClr val="lt1"/>
                </a:solidFill>
                <a:latin typeface="DM Sans"/>
                <a:ea typeface="DM Sans"/>
                <a:cs typeface="DM Sans"/>
                <a:sym typeface="DM Sans"/>
              </a:rPr>
              <a:t>Mesma linguagem para diferentes sistemas</a:t>
            </a:r>
            <a:endParaRPr b="1" sz="3500">
              <a:solidFill>
                <a:schemeClr val="lt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35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3500">
              <a:solidFill>
                <a:schemeClr val="lt1"/>
              </a:solidFill>
              <a:latin typeface="DM Sans"/>
              <a:ea typeface="DM Sans"/>
              <a:cs typeface="DM Sans"/>
              <a:sym typeface="DM Sans"/>
            </a:endParaRPr>
          </a:p>
        </p:txBody>
      </p:sp>
      <p:pic>
        <p:nvPicPr>
          <p:cNvPr id="232" name="Google Shape;232;p39"/>
          <p:cNvPicPr preferRelativeResize="0"/>
          <p:nvPr/>
        </p:nvPicPr>
        <p:blipFill>
          <a:blip r:embed="rId3">
            <a:alphaModFix/>
          </a:blip>
          <a:stretch>
            <a:fillRect/>
          </a:stretch>
        </p:blipFill>
        <p:spPr>
          <a:xfrm>
            <a:off x="2551275" y="1644650"/>
            <a:ext cx="4041449" cy="3050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2"/>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2"/>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90" name="Google Shape;90;p22"/>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91" name="Google Shape;91;p22"/>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4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38" name="Google Shape;238;p4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39" name="Google Shape;239;p40"/>
          <p:cNvSpPr txBox="1"/>
          <p:nvPr/>
        </p:nvSpPr>
        <p:spPr>
          <a:xfrm>
            <a:off x="534375" y="30020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Comando SELECT</a:t>
            </a:r>
            <a:endParaRPr b="1" sz="4000">
              <a:solidFill>
                <a:schemeClr val="dk1"/>
              </a:solidFill>
              <a:latin typeface="DM Sans"/>
              <a:ea typeface="DM Sans"/>
              <a:cs typeface="DM Sans"/>
              <a:sym typeface="DM Sans"/>
            </a:endParaRPr>
          </a:p>
        </p:txBody>
      </p:sp>
      <p:sp>
        <p:nvSpPr>
          <p:cNvPr id="240" name="Google Shape;240;p40"/>
          <p:cNvSpPr txBox="1"/>
          <p:nvPr/>
        </p:nvSpPr>
        <p:spPr>
          <a:xfrm>
            <a:off x="534375" y="1206000"/>
            <a:ext cx="4890300" cy="276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comando </a:t>
            </a:r>
            <a:r>
              <a:rPr b="1" lang="pt-BR" sz="1350">
                <a:solidFill>
                  <a:schemeClr val="dk1"/>
                </a:solidFill>
                <a:latin typeface="DM Sans"/>
                <a:ea typeface="DM Sans"/>
                <a:cs typeface="DM Sans"/>
                <a:sym typeface="DM Sans"/>
              </a:rPr>
              <a:t>SELECT </a:t>
            </a:r>
            <a:r>
              <a:rPr lang="pt-BR" sz="1350">
                <a:solidFill>
                  <a:schemeClr val="dk1"/>
                </a:solidFill>
                <a:latin typeface="DM Sans"/>
                <a:ea typeface="DM Sans"/>
                <a:cs typeface="DM Sans"/>
                <a:sym typeface="DM Sans"/>
              </a:rPr>
              <a:t>é utilizado para ler dados de um banco de dados. O exemplo abaixo demonstra como selecionar todos os dados de uma tabela chamada "produtos":</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SELECT * FROM produtos;</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possível selecionar colunas específicas usando a sintaxe "SELECT nome_da_coluna":</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SELECT ProductID, ProductName, CategoryID, Price FROM produtos;</a:t>
            </a:r>
            <a:endParaRPr b="1" sz="1350">
              <a:solidFill>
                <a:schemeClr val="dk1"/>
              </a:solidFill>
              <a:highlight>
                <a:srgbClr val="EAFF6A"/>
              </a:highlight>
              <a:latin typeface="DM Sans"/>
              <a:ea typeface="DM Sans"/>
              <a:cs typeface="DM Sans"/>
              <a:sym typeface="DM Sans"/>
            </a:endParaRPr>
          </a:p>
        </p:txBody>
      </p:sp>
      <p:pic>
        <p:nvPicPr>
          <p:cNvPr id="241" name="Google Shape;241;p40"/>
          <p:cNvPicPr preferRelativeResize="0"/>
          <p:nvPr/>
        </p:nvPicPr>
        <p:blipFill rotWithShape="1">
          <a:blip r:embed="rId5">
            <a:alphaModFix/>
          </a:blip>
          <a:srcRect b="6768" l="891" r="0" t="26211"/>
          <a:stretch/>
        </p:blipFill>
        <p:spPr>
          <a:xfrm>
            <a:off x="602599" y="4054275"/>
            <a:ext cx="5543675" cy="794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47" name="Google Shape;247;p4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48" name="Google Shape;248;p41"/>
          <p:cNvSpPr txBox="1"/>
          <p:nvPr/>
        </p:nvSpPr>
        <p:spPr>
          <a:xfrm>
            <a:off x="493450" y="49802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Comando WHERE</a:t>
            </a:r>
            <a:endParaRPr b="1" sz="4000">
              <a:solidFill>
                <a:schemeClr val="dk1"/>
              </a:solidFill>
              <a:latin typeface="DM Sans"/>
              <a:ea typeface="DM Sans"/>
              <a:cs typeface="DM Sans"/>
              <a:sym typeface="DM Sans"/>
            </a:endParaRPr>
          </a:p>
        </p:txBody>
      </p:sp>
      <p:sp>
        <p:nvSpPr>
          <p:cNvPr id="249" name="Google Shape;249;p41"/>
          <p:cNvSpPr txBox="1"/>
          <p:nvPr/>
        </p:nvSpPr>
        <p:spPr>
          <a:xfrm>
            <a:off x="493450" y="1363175"/>
            <a:ext cx="4890300" cy="332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comando WHERE é usado em conjunto com o SELECT para filtrar os resultados. Ele permite especificar uma ou mais condições que devem ser verdadeiras para que um registro seja incluído nos resultados.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Exemplos: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pt-BR" sz="1350">
                <a:solidFill>
                  <a:schemeClr val="dk1"/>
                </a:solidFill>
                <a:highlight>
                  <a:srgbClr val="EAFF6A"/>
                </a:highlight>
                <a:latin typeface="DM Sans"/>
                <a:ea typeface="DM Sans"/>
                <a:cs typeface="DM Sans"/>
                <a:sym typeface="DM Sans"/>
              </a:rPr>
              <a:t>SELECT *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FROM produtos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W</a:t>
            </a:r>
            <a:r>
              <a:rPr b="1" lang="pt-BR" sz="1350">
                <a:solidFill>
                  <a:schemeClr val="dk1"/>
                </a:solidFill>
                <a:highlight>
                  <a:srgbClr val="EAFF6A"/>
                </a:highlight>
                <a:latin typeface="DM Sans"/>
                <a:ea typeface="DM Sans"/>
                <a:cs typeface="DM Sans"/>
                <a:sym typeface="DM Sans"/>
              </a:rPr>
              <a:t>HERE ProductID = 42;</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SELECT ProductName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FROM produtos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WHERE Price &lt;= 10 AND CategoryID = 5;</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311700" y="642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Outros </a:t>
            </a:r>
            <a:r>
              <a:rPr b="1" lang="pt-BR" sz="4000">
                <a:latin typeface="DM Sans"/>
                <a:ea typeface="DM Sans"/>
                <a:cs typeface="DM Sans"/>
                <a:sym typeface="DM Sans"/>
              </a:rPr>
              <a:t>Comandos SQL</a:t>
            </a:r>
            <a:endParaRPr b="1" sz="4000">
              <a:latin typeface="DM Sans"/>
              <a:ea typeface="DM Sans"/>
              <a:cs typeface="DM Sans"/>
              <a:sym typeface="DM Sans"/>
            </a:endParaRPr>
          </a:p>
        </p:txBody>
      </p:sp>
      <p:sp>
        <p:nvSpPr>
          <p:cNvPr id="255" name="Google Shape;255;p42"/>
          <p:cNvSpPr txBox="1"/>
          <p:nvPr/>
        </p:nvSpPr>
        <p:spPr>
          <a:xfrm>
            <a:off x="4440875" y="1729475"/>
            <a:ext cx="4250100" cy="2886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DROP:</a:t>
            </a:r>
            <a:r>
              <a:rPr lang="pt-BR" sz="1350">
                <a:solidFill>
                  <a:schemeClr val="dk1"/>
                </a:solidFill>
                <a:latin typeface="DM Sans"/>
                <a:ea typeface="DM Sans"/>
                <a:cs typeface="DM Sans"/>
                <a:sym typeface="DM Sans"/>
              </a:rPr>
              <a:t> é usado para excluir uma tabela, índice, procedimento armazenado ou outro objeto de banco de dados.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JOIN:</a:t>
            </a:r>
            <a:r>
              <a:rPr lang="pt-BR" sz="1350">
                <a:solidFill>
                  <a:schemeClr val="dk1"/>
                </a:solidFill>
                <a:latin typeface="DM Sans"/>
                <a:ea typeface="DM Sans"/>
                <a:cs typeface="DM Sans"/>
                <a:sym typeface="DM Sans"/>
              </a:rPr>
              <a:t> é usado para combinar dados de duas ou mais tabelas em uma única consulta.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GROUP BY</a:t>
            </a:r>
            <a:r>
              <a:rPr lang="pt-BR" sz="1350">
                <a:solidFill>
                  <a:schemeClr val="dk1"/>
                </a:solidFill>
                <a:latin typeface="DM Sans"/>
                <a:ea typeface="DM Sans"/>
                <a:cs typeface="DM Sans"/>
                <a:sym typeface="DM Sans"/>
              </a:rPr>
              <a:t>: é usado para agrupar dados em uma ou mais colunas e aplicar funções de agregação, como SUM ou AVG, aos grupos resultantes.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ORDER BY</a:t>
            </a:r>
            <a:r>
              <a:rPr b="1" lang="pt-BR" sz="1350">
                <a:solidFill>
                  <a:schemeClr val="dk1"/>
                </a:solidFill>
                <a:latin typeface="DM Sans"/>
                <a:ea typeface="DM Sans"/>
                <a:cs typeface="DM Sans"/>
                <a:sym typeface="DM Sans"/>
              </a:rPr>
              <a:t>:</a:t>
            </a:r>
            <a:r>
              <a:rPr lang="pt-BR" sz="1350">
                <a:solidFill>
                  <a:schemeClr val="dk1"/>
                </a:solidFill>
                <a:latin typeface="DM Sans"/>
                <a:ea typeface="DM Sans"/>
                <a:cs typeface="DM Sans"/>
                <a:sym typeface="DM Sans"/>
              </a:rPr>
              <a:t> é usado para classificar os resultados de uma consulta em ordem ascendente ou descendente com base em uma ou mais colunas.</a:t>
            </a:r>
            <a:endParaRPr sz="1350">
              <a:solidFill>
                <a:schemeClr val="lt1"/>
              </a:solidFill>
              <a:highlight>
                <a:schemeClr val="dk1"/>
              </a:highlight>
              <a:latin typeface="DM Sans"/>
              <a:ea typeface="DM Sans"/>
              <a:cs typeface="DM Sans"/>
              <a:sym typeface="DM Sans"/>
            </a:endParaRPr>
          </a:p>
        </p:txBody>
      </p:sp>
      <p:sp>
        <p:nvSpPr>
          <p:cNvPr id="256" name="Google Shape;256;p42"/>
          <p:cNvSpPr txBox="1"/>
          <p:nvPr/>
        </p:nvSpPr>
        <p:spPr>
          <a:xfrm>
            <a:off x="277575" y="1729475"/>
            <a:ext cx="4338600" cy="2886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INSERT</a:t>
            </a:r>
            <a:r>
              <a:rPr lang="pt-BR" sz="1350">
                <a:solidFill>
                  <a:schemeClr val="dk1"/>
                </a:solidFill>
                <a:highlight>
                  <a:schemeClr val="accent6"/>
                </a:highlight>
                <a:latin typeface="DM Sans"/>
                <a:ea typeface="DM Sans"/>
                <a:cs typeface="DM Sans"/>
                <a:sym typeface="DM Sans"/>
              </a:rPr>
              <a:t>:</a:t>
            </a:r>
            <a:r>
              <a:rPr lang="pt-BR" sz="1350">
                <a:solidFill>
                  <a:schemeClr val="dk1"/>
                </a:solidFill>
                <a:latin typeface="DM Sans"/>
                <a:ea typeface="DM Sans"/>
                <a:cs typeface="DM Sans"/>
                <a:sym typeface="DM Sans"/>
              </a:rPr>
              <a:t> é usado para inserir dados em uma tabela.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UPDATE</a:t>
            </a:r>
            <a:r>
              <a:rPr lang="pt-BR" sz="1350">
                <a:solidFill>
                  <a:schemeClr val="dk1"/>
                </a:solidFill>
                <a:latin typeface="DM Sans"/>
                <a:ea typeface="DM Sans"/>
                <a:cs typeface="DM Sans"/>
                <a:sym typeface="DM Sans"/>
              </a:rPr>
              <a:t>: é usado para atualizar dados existentes em uma tabela.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DELETE:</a:t>
            </a:r>
            <a:r>
              <a:rPr lang="pt-BR" sz="1350">
                <a:solidFill>
                  <a:schemeClr val="dk1"/>
                </a:solidFill>
                <a:latin typeface="DM Sans"/>
                <a:ea typeface="DM Sans"/>
                <a:cs typeface="DM Sans"/>
                <a:sym typeface="DM Sans"/>
              </a:rPr>
              <a:t> é usado para excluir dados de uma tabela.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CREATE</a:t>
            </a:r>
            <a:r>
              <a:rPr lang="pt-BR" sz="1350">
                <a:solidFill>
                  <a:schemeClr val="dk1"/>
                </a:solidFill>
                <a:latin typeface="DM Sans"/>
                <a:ea typeface="DM Sans"/>
                <a:cs typeface="DM Sans"/>
                <a:sym typeface="DM Sans"/>
              </a:rPr>
              <a:t>: é usado para criar uma nova tabela, índice, procedimento armazenado ou outro objeto de banco de dados.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Char char="✓"/>
            </a:pPr>
            <a:r>
              <a:rPr b="1" lang="pt-BR" sz="1350">
                <a:solidFill>
                  <a:schemeClr val="dk1"/>
                </a:solidFill>
                <a:highlight>
                  <a:schemeClr val="accent6"/>
                </a:highlight>
                <a:latin typeface="DM Sans"/>
                <a:ea typeface="DM Sans"/>
                <a:cs typeface="DM Sans"/>
                <a:sym typeface="DM Sans"/>
              </a:rPr>
              <a:t>ALTER</a:t>
            </a:r>
            <a:r>
              <a:rPr lang="pt-BR" sz="1350">
                <a:solidFill>
                  <a:schemeClr val="dk1"/>
                </a:solidFill>
                <a:latin typeface="DM Sans"/>
                <a:ea typeface="DM Sans"/>
                <a:cs typeface="DM Sans"/>
                <a:sym typeface="DM Sans"/>
              </a:rPr>
              <a:t>: é usado para alterar a estrutura de uma tabela existente, como adicionar ou remover colunas.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highlight>
                <a:schemeClr val="dk1"/>
              </a:highlight>
              <a:latin typeface="DM Sans"/>
              <a:ea typeface="DM Sans"/>
              <a:cs typeface="DM Sans"/>
              <a:sym typeface="DM Sans"/>
            </a:endParaRPr>
          </a:p>
        </p:txBody>
      </p:sp>
      <p:pic>
        <p:nvPicPr>
          <p:cNvPr id="257" name="Google Shape;257;p4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262" name="Google Shape;262;p43"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263" name="Google Shape;263;p43"/>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64" name="Google Shape;264;p43"/>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8" name="Shape 268"/>
        <p:cNvGrpSpPr/>
        <p:nvPr/>
      </p:nvGrpSpPr>
      <p:grpSpPr>
        <a:xfrm>
          <a:off x="0" y="0"/>
          <a:ext cx="0" cy="0"/>
          <a:chOff x="0" y="0"/>
          <a:chExt cx="0" cy="0"/>
        </a:xfrm>
      </p:grpSpPr>
      <p:sp>
        <p:nvSpPr>
          <p:cNvPr id="269" name="Google Shape;269;p44"/>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70" name="Google Shape;270;p44"/>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271" name="Google Shape;271;p44"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Banco de Dados e Python</a:t>
            </a:r>
            <a:endParaRPr b="1" sz="40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82" name="Google Shape;282;p4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83" name="Google Shape;283;p46"/>
          <p:cNvSpPr txBox="1"/>
          <p:nvPr/>
        </p:nvSpPr>
        <p:spPr>
          <a:xfrm>
            <a:off x="493450" y="975550"/>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SQLite</a:t>
            </a:r>
            <a:endParaRPr b="1" sz="4000">
              <a:solidFill>
                <a:schemeClr val="dk1"/>
              </a:solidFill>
              <a:latin typeface="DM Sans"/>
              <a:ea typeface="DM Sans"/>
              <a:cs typeface="DM Sans"/>
              <a:sym typeface="DM Sans"/>
            </a:endParaRPr>
          </a:p>
        </p:txBody>
      </p:sp>
      <p:sp>
        <p:nvSpPr>
          <p:cNvPr id="284" name="Google Shape;284;p46"/>
          <p:cNvSpPr txBox="1"/>
          <p:nvPr/>
        </p:nvSpPr>
        <p:spPr>
          <a:xfrm>
            <a:off x="493450" y="2024875"/>
            <a:ext cx="48903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sqlite3 é um módulo da linguagem de programação Python que permite interagir com bancos de dados SQLite.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Vamos trabalhar com essa biblioteca em conjunto com o pandas. 😀</a:t>
            </a:r>
            <a:endParaRPr sz="1350">
              <a:solidFill>
                <a:schemeClr val="dk1"/>
              </a:solidFill>
              <a:latin typeface="DM Sans"/>
              <a:ea typeface="DM Sans"/>
              <a:cs typeface="DM Sans"/>
              <a:sym typeface="DM Sans"/>
            </a:endParaRPr>
          </a:p>
        </p:txBody>
      </p:sp>
      <p:pic>
        <p:nvPicPr>
          <p:cNvPr id="285" name="Google Shape;285;p46"/>
          <p:cNvPicPr preferRelativeResize="0"/>
          <p:nvPr/>
        </p:nvPicPr>
        <p:blipFill>
          <a:blip r:embed="rId5">
            <a:alphaModFix/>
          </a:blip>
          <a:stretch>
            <a:fillRect/>
          </a:stretch>
        </p:blipFill>
        <p:spPr>
          <a:xfrm>
            <a:off x="493450" y="3612730"/>
            <a:ext cx="1686909" cy="782725"/>
          </a:xfrm>
          <a:prstGeom prst="rect">
            <a:avLst/>
          </a:prstGeom>
          <a:noFill/>
          <a:ln>
            <a:noFill/>
          </a:ln>
        </p:spPr>
      </p:pic>
      <p:pic>
        <p:nvPicPr>
          <p:cNvPr id="286" name="Google Shape;286;p46"/>
          <p:cNvPicPr preferRelativeResize="0"/>
          <p:nvPr/>
        </p:nvPicPr>
        <p:blipFill>
          <a:blip r:embed="rId6">
            <a:alphaModFix/>
          </a:blip>
          <a:stretch>
            <a:fillRect/>
          </a:stretch>
        </p:blipFill>
        <p:spPr>
          <a:xfrm>
            <a:off x="3439435" y="3592600"/>
            <a:ext cx="2133816" cy="862699"/>
          </a:xfrm>
          <a:prstGeom prst="rect">
            <a:avLst/>
          </a:prstGeom>
          <a:noFill/>
          <a:ln>
            <a:noFill/>
          </a:ln>
        </p:spPr>
      </p:pic>
      <p:sp>
        <p:nvSpPr>
          <p:cNvPr id="287" name="Google Shape;287;p46"/>
          <p:cNvSpPr/>
          <p:nvPr/>
        </p:nvSpPr>
        <p:spPr>
          <a:xfrm>
            <a:off x="2510321" y="3822510"/>
            <a:ext cx="549900" cy="456000"/>
          </a:xfrm>
          <a:prstGeom prst="mathPlus">
            <a:avLst>
              <a:gd fmla="val 23520" name="adj1"/>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4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93" name="Google Shape;293;p4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94" name="Google Shape;294;p47"/>
          <p:cNvSpPr txBox="1"/>
          <p:nvPr/>
        </p:nvSpPr>
        <p:spPr>
          <a:xfrm>
            <a:off x="493450" y="97555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SQLite - Salvando uma Tabela</a:t>
            </a:r>
            <a:endParaRPr b="1" sz="4000">
              <a:solidFill>
                <a:schemeClr val="dk1"/>
              </a:solidFill>
              <a:latin typeface="DM Sans"/>
              <a:ea typeface="DM Sans"/>
              <a:cs typeface="DM Sans"/>
              <a:sym typeface="DM Sans"/>
            </a:endParaRPr>
          </a:p>
        </p:txBody>
      </p:sp>
      <p:sp>
        <p:nvSpPr>
          <p:cNvPr id="295" name="Google Shape;295;p47"/>
          <p:cNvSpPr txBox="1"/>
          <p:nvPr/>
        </p:nvSpPr>
        <p:spPr>
          <a:xfrm>
            <a:off x="493450" y="2454625"/>
            <a:ext cx="44319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Podemos criar ou conectar a um banco de dado usando o comando </a:t>
            </a:r>
            <a:r>
              <a:rPr b="1" lang="pt-BR" sz="1350">
                <a:solidFill>
                  <a:schemeClr val="dk1"/>
                </a:solidFill>
                <a:latin typeface="DM Sans"/>
                <a:ea typeface="DM Sans"/>
                <a:cs typeface="DM Sans"/>
                <a:sym typeface="DM Sans"/>
              </a:rPr>
              <a:t>sqlite3.connect()</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Para salvar diretamente um dataframe utilize o método </a:t>
            </a:r>
            <a:r>
              <a:rPr b="1" lang="pt-BR" sz="1350">
                <a:solidFill>
                  <a:schemeClr val="dk1"/>
                </a:solidFill>
                <a:latin typeface="DM Sans"/>
                <a:ea typeface="DM Sans"/>
                <a:cs typeface="DM Sans"/>
                <a:sym typeface="DM Sans"/>
              </a:rPr>
              <a:t>.to_sql()</a:t>
            </a:r>
            <a:r>
              <a:rPr lang="pt-BR" sz="1350">
                <a:solidFill>
                  <a:schemeClr val="dk1"/>
                </a:solidFill>
                <a:latin typeface="DM Sans"/>
                <a:ea typeface="DM Sans"/>
                <a:cs typeface="DM Sans"/>
                <a:sym typeface="DM Sans"/>
              </a:rPr>
              <a:t> do pandas.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Lembre de fechar a conexão com </a:t>
            </a:r>
            <a:r>
              <a:rPr b="1" lang="pt-BR" sz="1350">
                <a:solidFill>
                  <a:schemeClr val="dk1"/>
                </a:solidFill>
                <a:latin typeface="DM Sans"/>
                <a:ea typeface="DM Sans"/>
                <a:cs typeface="DM Sans"/>
                <a:sym typeface="DM Sans"/>
              </a:rPr>
              <a:t>.close()</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96" name="Google Shape;296;p47"/>
          <p:cNvPicPr preferRelativeResize="0"/>
          <p:nvPr/>
        </p:nvPicPr>
        <p:blipFill>
          <a:blip r:embed="rId5">
            <a:alphaModFix/>
          </a:blip>
          <a:stretch>
            <a:fillRect/>
          </a:stretch>
        </p:blipFill>
        <p:spPr>
          <a:xfrm>
            <a:off x="6714748" y="2949657"/>
            <a:ext cx="1455102" cy="1364700"/>
          </a:xfrm>
          <a:prstGeom prst="rect">
            <a:avLst/>
          </a:prstGeom>
          <a:noFill/>
          <a:ln>
            <a:noFill/>
          </a:ln>
        </p:spPr>
      </p:pic>
      <p:pic>
        <p:nvPicPr>
          <p:cNvPr id="297" name="Google Shape;297;p47"/>
          <p:cNvPicPr preferRelativeResize="0"/>
          <p:nvPr/>
        </p:nvPicPr>
        <p:blipFill>
          <a:blip r:embed="rId6">
            <a:alphaModFix/>
          </a:blip>
          <a:stretch>
            <a:fillRect/>
          </a:stretch>
        </p:blipFill>
        <p:spPr>
          <a:xfrm>
            <a:off x="5222725" y="1207050"/>
            <a:ext cx="3740450" cy="1426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03" name="Google Shape;303;p4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04" name="Google Shape;304;p48"/>
          <p:cNvSpPr txBox="1"/>
          <p:nvPr/>
        </p:nvSpPr>
        <p:spPr>
          <a:xfrm>
            <a:off x="493450" y="97555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SQLite - Leitura (SELECT)</a:t>
            </a:r>
            <a:endParaRPr b="1" sz="4000">
              <a:solidFill>
                <a:schemeClr val="dk1"/>
              </a:solidFill>
              <a:latin typeface="DM Sans"/>
              <a:ea typeface="DM Sans"/>
              <a:cs typeface="DM Sans"/>
              <a:sym typeface="DM Sans"/>
            </a:endParaRPr>
          </a:p>
        </p:txBody>
      </p:sp>
      <p:sp>
        <p:nvSpPr>
          <p:cNvPr id="305" name="Google Shape;305;p48"/>
          <p:cNvSpPr txBox="1"/>
          <p:nvPr/>
        </p:nvSpPr>
        <p:spPr>
          <a:xfrm>
            <a:off x="493450" y="2447800"/>
            <a:ext cx="39816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função </a:t>
            </a:r>
            <a:r>
              <a:rPr b="1" lang="pt-BR" sz="1350">
                <a:solidFill>
                  <a:schemeClr val="dk1"/>
                </a:solidFill>
                <a:latin typeface="DM Sans"/>
                <a:ea typeface="DM Sans"/>
                <a:cs typeface="DM Sans"/>
                <a:sym typeface="DM Sans"/>
              </a:rPr>
              <a:t>read_sql() </a:t>
            </a:r>
            <a:r>
              <a:rPr lang="pt-BR" sz="1350">
                <a:solidFill>
                  <a:schemeClr val="dk1"/>
                </a:solidFill>
                <a:latin typeface="DM Sans"/>
                <a:ea typeface="DM Sans"/>
                <a:cs typeface="DM Sans"/>
                <a:sym typeface="DM Sans"/>
              </a:rPr>
              <a:t>permite executar uma consulta SQL no banco de dados e retornar os resultados como um DataFrame do pandas.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Lembre de abrir e fechar a conexão sempre. </a:t>
            </a:r>
            <a:endParaRPr sz="1350">
              <a:solidFill>
                <a:schemeClr val="dk1"/>
              </a:solidFill>
              <a:latin typeface="DM Sans"/>
              <a:ea typeface="DM Sans"/>
              <a:cs typeface="DM Sans"/>
              <a:sym typeface="DM Sans"/>
            </a:endParaRPr>
          </a:p>
        </p:txBody>
      </p:sp>
      <p:pic>
        <p:nvPicPr>
          <p:cNvPr id="306" name="Google Shape;306;p48"/>
          <p:cNvPicPr preferRelativeResize="0"/>
          <p:nvPr/>
        </p:nvPicPr>
        <p:blipFill>
          <a:blip r:embed="rId5">
            <a:alphaModFix/>
          </a:blip>
          <a:stretch>
            <a:fillRect/>
          </a:stretch>
        </p:blipFill>
        <p:spPr>
          <a:xfrm>
            <a:off x="4701850" y="1582938"/>
            <a:ext cx="4260299" cy="197851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9"/>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12" name="Google Shape;312;p4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13" name="Google Shape;313;p49"/>
          <p:cNvSpPr txBox="1"/>
          <p:nvPr/>
        </p:nvSpPr>
        <p:spPr>
          <a:xfrm>
            <a:off x="493450" y="97555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SQLite - Listar as Tabelas</a:t>
            </a:r>
            <a:endParaRPr b="1" sz="4000">
              <a:solidFill>
                <a:schemeClr val="dk1"/>
              </a:solidFill>
              <a:latin typeface="DM Sans"/>
              <a:ea typeface="DM Sans"/>
              <a:cs typeface="DM Sans"/>
              <a:sym typeface="DM Sans"/>
            </a:endParaRPr>
          </a:p>
        </p:txBody>
      </p:sp>
      <p:sp>
        <p:nvSpPr>
          <p:cNvPr id="314" name="Google Shape;314;p49"/>
          <p:cNvSpPr txBox="1"/>
          <p:nvPr/>
        </p:nvSpPr>
        <p:spPr>
          <a:xfrm>
            <a:off x="493450" y="2447800"/>
            <a:ext cx="3981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Para verificar as tabelas que estão no banco de dados podemos utilizar a query:</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SELECT name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FROM sqlite_master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WHERE type='table'</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15" name="Google Shape;315;p49"/>
          <p:cNvPicPr preferRelativeResize="0"/>
          <p:nvPr/>
        </p:nvPicPr>
        <p:blipFill>
          <a:blip r:embed="rId5">
            <a:alphaModFix/>
          </a:blip>
          <a:stretch>
            <a:fillRect/>
          </a:stretch>
        </p:blipFill>
        <p:spPr>
          <a:xfrm>
            <a:off x="4660000" y="1727600"/>
            <a:ext cx="4250101" cy="1880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97" name="Google Shape;97;p23"/>
          <p:cNvSpPr txBox="1"/>
          <p:nvPr/>
        </p:nvSpPr>
        <p:spPr>
          <a:xfrm>
            <a:off x="370675" y="2368625"/>
            <a:ext cx="2385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Tensor (ndarray):</a:t>
            </a:r>
            <a:endParaRPr sz="1350">
              <a:solidFill>
                <a:schemeClr val="lt1"/>
              </a:solidFill>
              <a:latin typeface="DM Sans"/>
              <a:ea typeface="DM Sans"/>
              <a:cs typeface="DM Sans"/>
              <a:sym typeface="DM Sans"/>
            </a:endParaRPr>
          </a:p>
        </p:txBody>
      </p:sp>
      <p:sp>
        <p:nvSpPr>
          <p:cNvPr id="98" name="Google Shape;98;p23"/>
          <p:cNvSpPr txBox="1"/>
          <p:nvPr/>
        </p:nvSpPr>
        <p:spPr>
          <a:xfrm>
            <a:off x="332417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Pandas</a:t>
            </a:r>
            <a:endParaRPr sz="1350">
              <a:solidFill>
                <a:schemeClr val="lt1"/>
              </a:solidFill>
              <a:latin typeface="DM Sans"/>
              <a:ea typeface="DM Sans"/>
              <a:cs typeface="DM Sans"/>
              <a:sym typeface="DM Sans"/>
            </a:endParaRPr>
          </a:p>
        </p:txBody>
      </p:sp>
      <p:sp>
        <p:nvSpPr>
          <p:cNvPr id="99" name="Google Shape;99;p23"/>
          <p:cNvSpPr txBox="1"/>
          <p:nvPr/>
        </p:nvSpPr>
        <p:spPr>
          <a:xfrm>
            <a:off x="611552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NumPy</a:t>
            </a:r>
            <a:endParaRPr sz="1350">
              <a:solidFill>
                <a:schemeClr val="lt1"/>
              </a:solidFill>
              <a:latin typeface="DM Sans"/>
              <a:ea typeface="DM Sans"/>
              <a:cs typeface="DM Sans"/>
              <a:sym typeface="DM Sans"/>
            </a:endParaRPr>
          </a:p>
        </p:txBody>
      </p:sp>
      <p:pic>
        <p:nvPicPr>
          <p:cNvPr id="100" name="Google Shape;100;p23"/>
          <p:cNvPicPr preferRelativeResize="0"/>
          <p:nvPr/>
        </p:nvPicPr>
        <p:blipFill>
          <a:blip r:embed="rId3">
            <a:alphaModFix/>
          </a:blip>
          <a:stretch>
            <a:fillRect/>
          </a:stretch>
        </p:blipFill>
        <p:spPr>
          <a:xfrm>
            <a:off x="3453776" y="2846036"/>
            <a:ext cx="2346775" cy="1609300"/>
          </a:xfrm>
          <a:prstGeom prst="rect">
            <a:avLst/>
          </a:prstGeom>
          <a:noFill/>
          <a:ln>
            <a:noFill/>
          </a:ln>
        </p:spPr>
      </p:pic>
      <p:pic>
        <p:nvPicPr>
          <p:cNvPr id="101" name="Google Shape;101;p23"/>
          <p:cNvPicPr preferRelativeResize="0"/>
          <p:nvPr/>
        </p:nvPicPr>
        <p:blipFill>
          <a:blip r:embed="rId4">
            <a:alphaModFix/>
          </a:blip>
          <a:stretch>
            <a:fillRect/>
          </a:stretch>
        </p:blipFill>
        <p:spPr>
          <a:xfrm>
            <a:off x="6115525" y="2767950"/>
            <a:ext cx="2638474" cy="1833700"/>
          </a:xfrm>
          <a:prstGeom prst="rect">
            <a:avLst/>
          </a:prstGeom>
          <a:noFill/>
          <a:ln>
            <a:noFill/>
          </a:ln>
        </p:spPr>
      </p:pic>
      <p:pic>
        <p:nvPicPr>
          <p:cNvPr id="102" name="Google Shape;102;p23"/>
          <p:cNvPicPr preferRelativeResize="0"/>
          <p:nvPr/>
        </p:nvPicPr>
        <p:blipFill>
          <a:blip r:embed="rId5">
            <a:alphaModFix/>
          </a:blip>
          <a:stretch>
            <a:fillRect/>
          </a:stretch>
        </p:blipFill>
        <p:spPr>
          <a:xfrm>
            <a:off x="149725" y="2896878"/>
            <a:ext cx="3101536" cy="108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Outras Bibliotecas</a:t>
            </a:r>
            <a:endParaRPr b="1" sz="4000">
              <a:latin typeface="DM Sans"/>
              <a:ea typeface="DM Sans"/>
              <a:cs typeface="DM Sans"/>
              <a:sym typeface="DM Sans"/>
            </a:endParaRPr>
          </a:p>
        </p:txBody>
      </p:sp>
      <p:sp>
        <p:nvSpPr>
          <p:cNvPr id="321" name="Google Shape;321;p50"/>
          <p:cNvSpPr txBox="1"/>
          <p:nvPr/>
        </p:nvSpPr>
        <p:spPr>
          <a:xfrm>
            <a:off x="522150" y="1362750"/>
            <a:ext cx="6647400" cy="316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Além da biblioteca sqlite3, há várias outras bibliotecas populares em Python para interagir com diferentes tipos de bancos de dados, como: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Char char="✓"/>
            </a:pPr>
            <a:r>
              <a:rPr b="1" lang="pt-BR" sz="1350">
                <a:highlight>
                  <a:schemeClr val="accent6"/>
                </a:highlight>
                <a:latin typeface="DM Sans"/>
                <a:ea typeface="DM Sans"/>
                <a:cs typeface="DM Sans"/>
                <a:sym typeface="DM Sans"/>
              </a:rPr>
              <a:t>psycopg2</a:t>
            </a:r>
            <a:r>
              <a:rPr lang="pt-BR" sz="1350">
                <a:highlight>
                  <a:schemeClr val="accent6"/>
                </a:highlight>
                <a:latin typeface="DM Sans"/>
                <a:ea typeface="DM Sans"/>
                <a:cs typeface="DM Sans"/>
                <a:sym typeface="DM Sans"/>
              </a:rPr>
              <a:t> </a:t>
            </a:r>
            <a:r>
              <a:rPr lang="pt-BR" sz="1350">
                <a:latin typeface="DM Sans"/>
                <a:ea typeface="DM Sans"/>
                <a:cs typeface="DM Sans"/>
                <a:sym typeface="DM Sans"/>
              </a:rPr>
              <a:t>- uma biblioteca para acessar bancos de dados </a:t>
            </a:r>
            <a:r>
              <a:rPr b="1" lang="pt-BR" sz="1350">
                <a:latin typeface="DM Sans"/>
                <a:ea typeface="DM Sans"/>
                <a:cs typeface="DM Sans"/>
                <a:sym typeface="DM Sans"/>
              </a:rPr>
              <a:t>PostgreSQL</a:t>
            </a:r>
            <a:r>
              <a:rPr lang="pt-BR" sz="1350">
                <a:latin typeface="DM Sans"/>
                <a:ea typeface="DM Sans"/>
                <a:cs typeface="DM Sans"/>
                <a:sym typeface="DM Sans"/>
              </a:rPr>
              <a:t>.</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Char char="✓"/>
            </a:pPr>
            <a:r>
              <a:rPr b="1" lang="pt-BR" sz="1350">
                <a:highlight>
                  <a:schemeClr val="accent6"/>
                </a:highlight>
                <a:latin typeface="DM Sans"/>
                <a:ea typeface="DM Sans"/>
                <a:cs typeface="DM Sans"/>
                <a:sym typeface="DM Sans"/>
              </a:rPr>
              <a:t>mysql-connector-python </a:t>
            </a:r>
            <a:r>
              <a:rPr lang="pt-BR" sz="1350">
                <a:latin typeface="DM Sans"/>
                <a:ea typeface="DM Sans"/>
                <a:cs typeface="DM Sans"/>
                <a:sym typeface="DM Sans"/>
              </a:rPr>
              <a:t>- uma biblioteca para acessar bancos de dados </a:t>
            </a:r>
            <a:r>
              <a:rPr b="1" lang="pt-BR" sz="1350">
                <a:latin typeface="DM Sans"/>
                <a:ea typeface="DM Sans"/>
                <a:cs typeface="DM Sans"/>
                <a:sym typeface="DM Sans"/>
              </a:rPr>
              <a:t>MySQL</a:t>
            </a:r>
            <a:r>
              <a:rPr lang="pt-BR" sz="1350">
                <a:latin typeface="DM Sans"/>
                <a:ea typeface="DM Sans"/>
                <a:cs typeface="DM Sans"/>
                <a:sym typeface="DM Sans"/>
              </a:rPr>
              <a:t>.</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Char char="✓"/>
            </a:pPr>
            <a:r>
              <a:rPr b="1" lang="pt-BR" sz="1350">
                <a:highlight>
                  <a:schemeClr val="accent6"/>
                </a:highlight>
                <a:latin typeface="DM Sans"/>
                <a:ea typeface="DM Sans"/>
                <a:cs typeface="DM Sans"/>
                <a:sym typeface="DM Sans"/>
              </a:rPr>
              <a:t>pymongo</a:t>
            </a:r>
            <a:r>
              <a:rPr lang="pt-BR" sz="1350">
                <a:latin typeface="DM Sans"/>
                <a:ea typeface="DM Sans"/>
                <a:cs typeface="DM Sans"/>
                <a:sym typeface="DM Sans"/>
              </a:rPr>
              <a:t> - uma biblioteca para acessar bancos de dados </a:t>
            </a:r>
            <a:r>
              <a:rPr b="1" lang="pt-BR" sz="1350">
                <a:latin typeface="DM Sans"/>
                <a:ea typeface="DM Sans"/>
                <a:cs typeface="DM Sans"/>
                <a:sym typeface="DM Sans"/>
              </a:rPr>
              <a:t>MongoDB</a:t>
            </a:r>
            <a:r>
              <a:rPr lang="pt-BR" sz="1350">
                <a:latin typeface="DM Sans"/>
                <a:ea typeface="DM Sans"/>
                <a:cs typeface="DM Sans"/>
                <a:sym typeface="DM Sans"/>
              </a:rPr>
              <a:t>.</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Char char="✓"/>
            </a:pPr>
            <a:r>
              <a:rPr b="1" lang="pt-BR" sz="1350">
                <a:highlight>
                  <a:schemeClr val="accent6"/>
                </a:highlight>
                <a:latin typeface="DM Sans"/>
                <a:ea typeface="DM Sans"/>
                <a:cs typeface="DM Sans"/>
                <a:sym typeface="DM Sans"/>
              </a:rPr>
              <a:t>pyodbc</a:t>
            </a:r>
            <a:r>
              <a:rPr lang="pt-BR" sz="1350">
                <a:latin typeface="DM Sans"/>
                <a:ea typeface="DM Sans"/>
                <a:cs typeface="DM Sans"/>
                <a:sym typeface="DM Sans"/>
              </a:rPr>
              <a:t> - uma biblioteca para acessar bancos de dados </a:t>
            </a:r>
            <a:r>
              <a:rPr b="1" lang="pt-BR" sz="1350">
                <a:latin typeface="DM Sans"/>
                <a:ea typeface="DM Sans"/>
                <a:cs typeface="DM Sans"/>
                <a:sym typeface="DM Sans"/>
              </a:rPr>
              <a:t>ODBC</a:t>
            </a:r>
            <a:r>
              <a:rPr lang="pt-BR" sz="1350">
                <a:latin typeface="DM Sans"/>
                <a:ea typeface="DM Sans"/>
                <a:cs typeface="DM Sans"/>
                <a:sym typeface="DM Sans"/>
              </a:rPr>
              <a:t>, incluindo Microsoft SQL Server, Oracle, DB2 e outros.</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Char char="✓"/>
            </a:pPr>
            <a:r>
              <a:rPr b="1" lang="pt-BR" sz="1350">
                <a:highlight>
                  <a:schemeClr val="accent6"/>
                </a:highlight>
                <a:latin typeface="DM Sans"/>
                <a:ea typeface="DM Sans"/>
                <a:cs typeface="DM Sans"/>
                <a:sym typeface="DM Sans"/>
              </a:rPr>
              <a:t>sqlalchemy </a:t>
            </a:r>
            <a:r>
              <a:rPr lang="pt-BR" sz="1350">
                <a:latin typeface="DM Sans"/>
                <a:ea typeface="DM Sans"/>
                <a:cs typeface="DM Sans"/>
                <a:sym typeface="DM Sans"/>
              </a:rPr>
              <a:t>- uma biblioteca </a:t>
            </a:r>
            <a:r>
              <a:rPr b="1" lang="pt-BR" sz="1350">
                <a:latin typeface="DM Sans"/>
                <a:ea typeface="DM Sans"/>
                <a:cs typeface="DM Sans"/>
                <a:sym typeface="DM Sans"/>
              </a:rPr>
              <a:t>ORM </a:t>
            </a:r>
            <a:r>
              <a:rPr lang="pt-BR" sz="1350">
                <a:latin typeface="DM Sans"/>
                <a:ea typeface="DM Sans"/>
                <a:cs typeface="DM Sans"/>
                <a:sym typeface="DM Sans"/>
              </a:rPr>
              <a:t>(Object-Relational Mapping) que permite trabalhar com vários bancos de dados relacionais (como SQLite, PostgreSQL, MySQL, Oracle) e não relacionais (como MongoDB e Cassandra) de forma consistente usando uma API comum.</a:t>
            </a:r>
            <a:endParaRPr sz="1350">
              <a:solidFill>
                <a:schemeClr val="lt1"/>
              </a:solidFill>
              <a:highlight>
                <a:schemeClr val="dk1"/>
              </a:highlight>
              <a:latin typeface="DM Sans"/>
              <a:ea typeface="DM Sans"/>
              <a:cs typeface="DM Sans"/>
              <a:sym typeface="DM Sans"/>
            </a:endParaRPr>
          </a:p>
        </p:txBody>
      </p:sp>
      <p:pic>
        <p:nvPicPr>
          <p:cNvPr id="322" name="Google Shape;322;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grpSp>
        <p:nvGrpSpPr>
          <p:cNvPr id="327" name="Google Shape;327;p51"/>
          <p:cNvGrpSpPr/>
          <p:nvPr/>
        </p:nvGrpSpPr>
        <p:grpSpPr>
          <a:xfrm>
            <a:off x="4202551" y="1527661"/>
            <a:ext cx="738900" cy="738974"/>
            <a:chOff x="974706" y="2467173"/>
            <a:chExt cx="738900" cy="738900"/>
          </a:xfrm>
        </p:grpSpPr>
        <p:sp>
          <p:nvSpPr>
            <p:cNvPr id="328" name="Google Shape;328;p51"/>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5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30" name="Google Shape;330;p51"/>
          <p:cNvSpPr txBox="1"/>
          <p:nvPr/>
        </p:nvSpPr>
        <p:spPr>
          <a:xfrm>
            <a:off x="1523600" y="24242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Leitura e Escrita de</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 um DB</a:t>
            </a:r>
            <a:endParaRPr b="1" sz="4000">
              <a:solidFill>
                <a:schemeClr val="dk1"/>
              </a:solidFill>
              <a:latin typeface="DM Sans"/>
              <a:ea typeface="DM Sans"/>
              <a:cs typeface="DM Sans"/>
              <a:sym typeface="DM Sans"/>
            </a:endParaRPr>
          </a:p>
        </p:txBody>
      </p:sp>
      <p:sp>
        <p:nvSpPr>
          <p:cNvPr id="331" name="Google Shape;331;p51"/>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a:t>
            </a:r>
            <a:r>
              <a:rPr b="1" lang="pt-BR" sz="2000">
                <a:solidFill>
                  <a:srgbClr val="999999"/>
                </a:solidFill>
                <a:latin typeface="DM Sans"/>
                <a:ea typeface="DM Sans"/>
                <a:cs typeface="DM Sans"/>
                <a:sym typeface="DM Sans"/>
              </a:rPr>
              <a:t>20 minutos</a:t>
            </a:r>
            <a:endParaRPr b="1" sz="2000">
              <a:solidFill>
                <a:srgbClr val="999999"/>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grpSp>
        <p:nvGrpSpPr>
          <p:cNvPr id="336" name="Google Shape;336;p52"/>
          <p:cNvGrpSpPr/>
          <p:nvPr/>
        </p:nvGrpSpPr>
        <p:grpSpPr>
          <a:xfrm>
            <a:off x="501452" y="483061"/>
            <a:ext cx="401518" cy="401518"/>
            <a:chOff x="974706" y="2467173"/>
            <a:chExt cx="738900" cy="738900"/>
          </a:xfrm>
        </p:grpSpPr>
        <p:sp>
          <p:nvSpPr>
            <p:cNvPr id="337" name="Google Shape;337;p52"/>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 name="Google Shape;338;p5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39" name="Google Shape;339;p52"/>
          <p:cNvSpPr txBox="1"/>
          <p:nvPr/>
        </p:nvSpPr>
        <p:spPr>
          <a:xfrm>
            <a:off x="501450" y="959363"/>
            <a:ext cx="6763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Leitura e Escrita de um DB</a:t>
            </a:r>
            <a:endParaRPr b="1" sz="4000">
              <a:solidFill>
                <a:schemeClr val="dk1"/>
              </a:solidFill>
              <a:latin typeface="DM Sans"/>
              <a:ea typeface="DM Sans"/>
              <a:cs typeface="DM Sans"/>
              <a:sym typeface="DM Sans"/>
            </a:endParaRPr>
          </a:p>
        </p:txBody>
      </p:sp>
      <p:pic>
        <p:nvPicPr>
          <p:cNvPr id="340" name="Google Shape;340;p5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41" name="Google Shape;341;p52"/>
          <p:cNvSpPr txBox="1"/>
          <p:nvPr/>
        </p:nvSpPr>
        <p:spPr>
          <a:xfrm>
            <a:off x="568200" y="1758250"/>
            <a:ext cx="4589100" cy="2932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1. Criar as seguintes funções:</a:t>
            </a:r>
            <a:endParaRPr sz="1350">
              <a:solidFill>
                <a:schemeClr val="dk1"/>
              </a:solidFill>
              <a:latin typeface="DM Sans"/>
              <a:ea typeface="DM Sans"/>
              <a:cs typeface="DM Sans"/>
              <a:sym typeface="DM Sans"/>
            </a:endParaRPr>
          </a:p>
          <a:p>
            <a:pPr indent="-314325" lvl="0" marL="457200" rtl="0" algn="l">
              <a:lnSpc>
                <a:spcPct val="100000"/>
              </a:lnSpc>
              <a:spcBef>
                <a:spcPts val="1200"/>
              </a:spcBef>
              <a:spcAft>
                <a:spcPts val="0"/>
              </a:spcAft>
              <a:buClr>
                <a:schemeClr val="dk1"/>
              </a:buClr>
              <a:buSzPts val="1350"/>
              <a:buChar char="●"/>
            </a:pPr>
            <a:r>
              <a:rPr b="1" lang="pt-BR" sz="1350">
                <a:solidFill>
                  <a:schemeClr val="dk1"/>
                </a:solidFill>
                <a:latin typeface="DM Sans"/>
                <a:ea typeface="DM Sans"/>
                <a:cs typeface="DM Sans"/>
                <a:sym typeface="DM Sans"/>
              </a:rPr>
              <a:t>def tabelas_bd():</a:t>
            </a:r>
            <a:r>
              <a:rPr lang="pt-BR" sz="1350">
                <a:solidFill>
                  <a:schemeClr val="dk1"/>
                </a:solidFill>
                <a:latin typeface="DM Sans"/>
                <a:ea typeface="DM Sans"/>
                <a:cs typeface="DM Sans"/>
                <a:sym typeface="DM Sans"/>
              </a:rPr>
              <a:t> retorna um dataframe com as tabelas do banco de dados.</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Char char="●"/>
            </a:pPr>
            <a:r>
              <a:rPr b="1" lang="pt-BR" sz="1350">
                <a:solidFill>
                  <a:schemeClr val="dk1"/>
                </a:solidFill>
                <a:latin typeface="DM Sans"/>
                <a:ea typeface="DM Sans"/>
                <a:cs typeface="DM Sans"/>
                <a:sym typeface="DM Sans"/>
              </a:rPr>
              <a:t>def salva_bd(df, nome_tabela):</a:t>
            </a:r>
            <a:r>
              <a:rPr lang="pt-BR" sz="1350">
                <a:solidFill>
                  <a:schemeClr val="dk1"/>
                </a:solidFill>
                <a:latin typeface="DM Sans"/>
                <a:ea typeface="DM Sans"/>
                <a:cs typeface="DM Sans"/>
                <a:sym typeface="DM Sans"/>
              </a:rPr>
              <a:t> salva dataframe df na tabela nome_tabela.</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Char char="●"/>
            </a:pPr>
            <a:r>
              <a:rPr b="1" lang="pt-BR" sz="1350">
                <a:solidFill>
                  <a:schemeClr val="dk1"/>
                </a:solidFill>
                <a:latin typeface="DM Sans"/>
                <a:ea typeface="DM Sans"/>
                <a:cs typeface="DM Sans"/>
                <a:sym typeface="DM Sans"/>
              </a:rPr>
              <a:t>def carrega_bd(nome_tabela):</a:t>
            </a:r>
            <a:r>
              <a:rPr lang="pt-BR" sz="1350">
                <a:solidFill>
                  <a:schemeClr val="dk1"/>
                </a:solidFill>
                <a:latin typeface="DM Sans"/>
                <a:ea typeface="DM Sans"/>
                <a:cs typeface="DM Sans"/>
                <a:sym typeface="DM Sans"/>
              </a:rPr>
              <a:t> carrega tabela nome_tabela num dataframe. </a:t>
            </a:r>
            <a:endParaRPr sz="1350">
              <a:solidFill>
                <a:schemeClr val="dk1"/>
              </a:solidFill>
              <a:latin typeface="DM Sans"/>
              <a:ea typeface="DM Sans"/>
              <a:cs typeface="DM Sans"/>
              <a:sym typeface="DM Sans"/>
            </a:endParaRPr>
          </a:p>
          <a:p>
            <a:pPr indent="0" lvl="0" marL="0" rtl="0" algn="l">
              <a:lnSpc>
                <a:spcPct val="100000"/>
              </a:lnSpc>
              <a:spcBef>
                <a:spcPts val="1200"/>
              </a:spcBef>
              <a:spcAft>
                <a:spcPts val="0"/>
              </a:spcAft>
              <a:buClr>
                <a:schemeClr val="dk1"/>
              </a:buClr>
              <a:buSzPts val="1100"/>
              <a:buFont typeface="Arial"/>
              <a:buNone/>
            </a:pPr>
            <a:r>
              <a:rPr lang="pt-BR" sz="1350">
                <a:solidFill>
                  <a:schemeClr val="dk1"/>
                </a:solidFill>
                <a:highlight>
                  <a:srgbClr val="EAFF6A"/>
                </a:highlight>
                <a:latin typeface="DM Sans"/>
                <a:ea typeface="DM Sans"/>
                <a:cs typeface="DM Sans"/>
                <a:sym typeface="DM Sans"/>
              </a:rPr>
              <a:t>* Todas as funções devem internamente abrir e fechar a conexão com o banco de dados </a:t>
            </a:r>
            <a:r>
              <a:rPr b="1" lang="pt-BR" sz="1350">
                <a:solidFill>
                  <a:schemeClr val="dk1"/>
                </a:solidFill>
                <a:highlight>
                  <a:srgbClr val="EAFF6A"/>
                </a:highlight>
                <a:latin typeface="DM Sans"/>
                <a:ea typeface="DM Sans"/>
                <a:cs typeface="DM Sans"/>
                <a:sym typeface="DM Sans"/>
              </a:rPr>
              <a:t>coderhouse.db</a:t>
            </a:r>
            <a:r>
              <a:rPr lang="pt-BR" sz="1350">
                <a:solidFill>
                  <a:schemeClr val="dk1"/>
                </a:solidFill>
                <a:highlight>
                  <a:srgbClr val="EAFF6A"/>
                </a:highlight>
                <a:latin typeface="DM Sans"/>
                <a:ea typeface="DM Sans"/>
                <a:cs typeface="DM Sans"/>
                <a:sym typeface="DM Sans"/>
              </a:rPr>
              <a:t> criado anteriormente.</a:t>
            </a:r>
            <a:endParaRPr sz="1350">
              <a:solidFill>
                <a:schemeClr val="dk1"/>
              </a:solidFill>
              <a:highlight>
                <a:srgbClr val="EAFF6A"/>
              </a:highlight>
              <a:latin typeface="DM Sans"/>
              <a:ea typeface="DM Sans"/>
              <a:cs typeface="DM Sans"/>
              <a:sym typeface="DM Sans"/>
            </a:endParaRPr>
          </a:p>
          <a:p>
            <a:pPr indent="0" lvl="0" marL="0" rtl="0" algn="l">
              <a:lnSpc>
                <a:spcPct val="100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342" name="Google Shape;342;p5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
        <p:nvSpPr>
          <p:cNvPr id="343" name="Google Shape;343;p52"/>
          <p:cNvSpPr txBox="1"/>
          <p:nvPr/>
        </p:nvSpPr>
        <p:spPr>
          <a:xfrm>
            <a:off x="5416375" y="1758250"/>
            <a:ext cx="31788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2. Utilize a tabela do arquivo </a:t>
            </a:r>
            <a:r>
              <a:rPr b="1" lang="pt-BR" sz="1350">
                <a:solidFill>
                  <a:schemeClr val="dk1"/>
                </a:solidFill>
                <a:latin typeface="DM Sans"/>
                <a:ea typeface="DM Sans"/>
                <a:cs typeface="DM Sans"/>
                <a:sym typeface="DM Sans"/>
              </a:rPr>
              <a:t>fastfood.xlsx</a:t>
            </a:r>
            <a:r>
              <a:rPr lang="pt-BR" sz="1350">
                <a:solidFill>
                  <a:schemeClr val="dk1"/>
                </a:solidFill>
                <a:latin typeface="DM Sans"/>
                <a:ea typeface="DM Sans"/>
                <a:cs typeface="DM Sans"/>
                <a:sym typeface="DM Sans"/>
              </a:rPr>
              <a:t> para testar as funções criadas adicionando o dataframe ao banco de dados. </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rPr b="1" lang="pt-BR" sz="1350">
                <a:solidFill>
                  <a:schemeClr val="dk1"/>
                </a:solidFill>
                <a:highlight>
                  <a:srgbClr val="EAFF6A"/>
                </a:highlight>
                <a:latin typeface="DM Sans"/>
                <a:ea typeface="DM Sans"/>
                <a:cs typeface="DM Sans"/>
                <a:sym typeface="DM Sans"/>
              </a:rPr>
              <a:t>**Essas funções serão úteis no projeto final </a:t>
            </a:r>
            <a:endParaRPr b="1"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2" name="Shape 352"/>
        <p:cNvGrpSpPr/>
        <p:nvPr/>
      </p:nvGrpSpPr>
      <p:grpSpPr>
        <a:xfrm>
          <a:off x="0" y="0"/>
          <a:ext cx="0" cy="0"/>
          <a:chOff x="0" y="0"/>
          <a:chExt cx="0" cy="0"/>
        </a:xfrm>
      </p:grpSpPr>
      <p:sp>
        <p:nvSpPr>
          <p:cNvPr id="353" name="Google Shape;353;p5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354" name="Google Shape;354;p54"/>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4"/>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356" name="Google Shape;356;p54"/>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357" name="Google Shape;357;p54"/>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8" name="Google Shape;358;p54"/>
          <p:cNvCxnSpPr>
            <a:stCxn id="359" idx="6"/>
            <a:endCxn id="354"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360" name="Google Shape;360;p54"/>
          <p:cNvCxnSpPr>
            <a:stCxn id="354" idx="6"/>
            <a:endCxn id="357"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361" name="Google Shape;361;p54"/>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362" name="Google Shape;362;p54"/>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363" name="Google Shape;363;p54"/>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364" name="Google Shape;364;p54"/>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365" name="Google Shape;365;p54"/>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366" name="Google Shape;366;p54"/>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367" name="Google Shape;367;p54"/>
          <p:cNvGrpSpPr/>
          <p:nvPr/>
        </p:nvGrpSpPr>
        <p:grpSpPr>
          <a:xfrm>
            <a:off x="1731113" y="1953850"/>
            <a:ext cx="587100" cy="600300"/>
            <a:chOff x="1731113" y="1953850"/>
            <a:chExt cx="587100" cy="600300"/>
          </a:xfrm>
        </p:grpSpPr>
        <p:sp>
          <p:nvSpPr>
            <p:cNvPr id="359" name="Google Shape;359;p54"/>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4"/>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5"/>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374" name="Google Shape;374;p55"/>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375" name="Google Shape;375;p55"/>
          <p:cNvGrpSpPr/>
          <p:nvPr/>
        </p:nvGrpSpPr>
        <p:grpSpPr>
          <a:xfrm>
            <a:off x="1527125" y="2646775"/>
            <a:ext cx="3705225" cy="923925"/>
            <a:chOff x="4463725" y="2301200"/>
            <a:chExt cx="3705225" cy="923925"/>
          </a:xfrm>
        </p:grpSpPr>
        <p:pic>
          <p:nvPicPr>
            <p:cNvPr id="376" name="Google Shape;376;p55"/>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377" name="Google Shape;377;p55"/>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378" name="Google Shape;378;p55"/>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379" name="Google Shape;379;p55"/>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380" name="Google Shape;380;p55"/>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386" name="Google Shape;386;p56"/>
          <p:cNvSpPr txBox="1"/>
          <p:nvPr/>
        </p:nvSpPr>
        <p:spPr>
          <a:xfrm>
            <a:off x="2109143" y="2153663"/>
            <a:ext cx="4925700" cy="1736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BD: coleção organizada de dados estruturados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Banco de Dados Relacional e NoSQL</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Data Warehouse</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Introdução a linguagem SQL</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Biblioteca sqlite3</a:t>
            </a:r>
            <a:endParaRPr sz="1350">
              <a:solidFill>
                <a:schemeClr val="lt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grpSp>
        <p:nvGrpSpPr>
          <p:cNvPr id="391" name="Google Shape;391;p57"/>
          <p:cNvGrpSpPr/>
          <p:nvPr/>
        </p:nvGrpSpPr>
        <p:grpSpPr>
          <a:xfrm>
            <a:off x="4202550" y="1278135"/>
            <a:ext cx="738900" cy="738900"/>
            <a:chOff x="4202550" y="994173"/>
            <a:chExt cx="738900" cy="738900"/>
          </a:xfrm>
        </p:grpSpPr>
        <p:sp>
          <p:nvSpPr>
            <p:cNvPr id="392" name="Google Shape;392;p57"/>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93" name="Google Shape;393;p57"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394" name="Google Shape;394;p57"/>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Ainda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Recomendamos o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seguinte material</a:t>
            </a:r>
            <a:endParaRPr b="1" sz="350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8"/>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400" name="Google Shape;400;p58"/>
          <p:cNvGrpSpPr/>
          <p:nvPr/>
        </p:nvGrpSpPr>
        <p:grpSpPr>
          <a:xfrm>
            <a:off x="457358" y="468285"/>
            <a:ext cx="431074" cy="431074"/>
            <a:chOff x="4202550" y="994173"/>
            <a:chExt cx="738900" cy="738900"/>
          </a:xfrm>
        </p:grpSpPr>
        <p:sp>
          <p:nvSpPr>
            <p:cNvPr id="401" name="Google Shape;401;p5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02" name="Google Shape;402;p58"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03" name="Google Shape;403;p5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404" name="Google Shape;404;p58"/>
          <p:cNvSpPr txBox="1"/>
          <p:nvPr/>
        </p:nvSpPr>
        <p:spPr>
          <a:xfrm>
            <a:off x="457350" y="1725800"/>
            <a:ext cx="5129400" cy="9729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rgbClr val="999999"/>
                </a:solidFill>
                <a:latin typeface="DM Sans"/>
                <a:ea typeface="DM Sans"/>
                <a:cs typeface="DM Sans"/>
                <a:sym typeface="DM Sans"/>
                <a:hlinkClick r:id="rId4">
                  <a:extLst>
                    <a:ext uri="{A12FA001-AC4F-418D-AE19-62706E023703}">
                      <ahyp:hlinkClr val="tx"/>
                    </a:ext>
                  </a:extLst>
                </a:hlinkClick>
              </a:rPr>
              <a:t>Seus primeiros passos como Data Scientist: Introdução ao Pandas!</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Data Hackers</a:t>
            </a:r>
            <a:endParaRPr b="1" sz="1350">
              <a:solidFill>
                <a:schemeClr val="dk2"/>
              </a:solidFill>
              <a:latin typeface="DM Sans"/>
              <a:ea typeface="DM Sans"/>
              <a:cs typeface="DM Sans"/>
              <a:sym typeface="DM Sans"/>
            </a:endParaRPr>
          </a:p>
          <a:p>
            <a:pPr indent="0" lvl="0" marL="457200" rtl="0" algn="l">
              <a:spcBef>
                <a:spcPts val="800"/>
              </a:spcBef>
              <a:spcAft>
                <a:spcPts val="800"/>
              </a:spcAft>
              <a:buNone/>
            </a:pPr>
            <a:r>
              <a:t/>
            </a:r>
            <a:endParaRPr b="1" sz="1350">
              <a:solidFill>
                <a:schemeClr val="dk2"/>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9"/>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4"/>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08" name="Google Shape;108;p24"/>
          <p:cNvSpPr txBox="1"/>
          <p:nvPr/>
        </p:nvSpPr>
        <p:spPr>
          <a:xfrm>
            <a:off x="370675" y="2368625"/>
            <a:ext cx="23853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read_csv, read_excel e to_csv</a:t>
            </a:r>
            <a:endParaRPr sz="1350">
              <a:solidFill>
                <a:schemeClr val="lt1"/>
              </a:solidFill>
              <a:latin typeface="DM Sans"/>
              <a:ea typeface="DM Sans"/>
              <a:cs typeface="DM Sans"/>
              <a:sym typeface="DM Sans"/>
            </a:endParaRPr>
          </a:p>
        </p:txBody>
      </p:sp>
      <p:sp>
        <p:nvSpPr>
          <p:cNvPr id="109" name="Google Shape;109;p24"/>
          <p:cNvSpPr txBox="1"/>
          <p:nvPr/>
        </p:nvSpPr>
        <p:spPr>
          <a:xfrm>
            <a:off x="332417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fillna()</a:t>
            </a:r>
            <a:endParaRPr sz="1350">
              <a:solidFill>
                <a:schemeClr val="lt1"/>
              </a:solidFill>
              <a:latin typeface="DM Sans"/>
              <a:ea typeface="DM Sans"/>
              <a:cs typeface="DM Sans"/>
              <a:sym typeface="DM Sans"/>
            </a:endParaRPr>
          </a:p>
        </p:txBody>
      </p:sp>
      <p:sp>
        <p:nvSpPr>
          <p:cNvPr id="110" name="Google Shape;110;p24"/>
          <p:cNvSpPr txBox="1"/>
          <p:nvPr/>
        </p:nvSpPr>
        <p:spPr>
          <a:xfrm>
            <a:off x="611552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Filtros</a:t>
            </a:r>
            <a:endParaRPr sz="1350">
              <a:solidFill>
                <a:schemeClr val="lt1"/>
              </a:solidFill>
              <a:latin typeface="DM Sans"/>
              <a:ea typeface="DM Sans"/>
              <a:cs typeface="DM Sans"/>
              <a:sym typeface="DM Sans"/>
            </a:endParaRPr>
          </a:p>
        </p:txBody>
      </p:sp>
      <p:pic>
        <p:nvPicPr>
          <p:cNvPr id="111" name="Google Shape;111;p24"/>
          <p:cNvPicPr preferRelativeResize="0"/>
          <p:nvPr/>
        </p:nvPicPr>
        <p:blipFill>
          <a:blip r:embed="rId3">
            <a:alphaModFix/>
          </a:blip>
          <a:stretch>
            <a:fillRect/>
          </a:stretch>
        </p:blipFill>
        <p:spPr>
          <a:xfrm>
            <a:off x="370677" y="3043950"/>
            <a:ext cx="2638476" cy="838947"/>
          </a:xfrm>
          <a:prstGeom prst="rect">
            <a:avLst/>
          </a:prstGeom>
          <a:noFill/>
          <a:ln>
            <a:noFill/>
          </a:ln>
        </p:spPr>
      </p:pic>
      <p:pic>
        <p:nvPicPr>
          <p:cNvPr id="112" name="Google Shape;112;p24"/>
          <p:cNvPicPr preferRelativeResize="0"/>
          <p:nvPr/>
        </p:nvPicPr>
        <p:blipFill>
          <a:blip r:embed="rId4">
            <a:alphaModFix/>
          </a:blip>
          <a:stretch>
            <a:fillRect/>
          </a:stretch>
        </p:blipFill>
        <p:spPr>
          <a:xfrm>
            <a:off x="3479800" y="3043950"/>
            <a:ext cx="2507100" cy="571500"/>
          </a:xfrm>
          <a:prstGeom prst="rect">
            <a:avLst/>
          </a:prstGeom>
          <a:noFill/>
          <a:ln>
            <a:noFill/>
          </a:ln>
        </p:spPr>
      </p:pic>
      <p:pic>
        <p:nvPicPr>
          <p:cNvPr id="113" name="Google Shape;113;p24"/>
          <p:cNvPicPr preferRelativeResize="0"/>
          <p:nvPr/>
        </p:nvPicPr>
        <p:blipFill>
          <a:blip r:embed="rId5">
            <a:alphaModFix/>
          </a:blip>
          <a:stretch>
            <a:fillRect/>
          </a:stretch>
        </p:blipFill>
        <p:spPr>
          <a:xfrm>
            <a:off x="6457550" y="3078050"/>
            <a:ext cx="1837551" cy="1442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5"/>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19" name="Google Shape;119;p25"/>
          <p:cNvSpPr txBox="1"/>
          <p:nvPr/>
        </p:nvSpPr>
        <p:spPr>
          <a:xfrm>
            <a:off x="370675" y="2368625"/>
            <a:ext cx="2385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loc e iloc</a:t>
            </a:r>
            <a:endParaRPr sz="1350">
              <a:solidFill>
                <a:schemeClr val="lt1"/>
              </a:solidFill>
              <a:latin typeface="DM Sans"/>
              <a:ea typeface="DM Sans"/>
              <a:cs typeface="DM Sans"/>
              <a:sym typeface="DM Sans"/>
            </a:endParaRPr>
          </a:p>
        </p:txBody>
      </p:sp>
      <p:sp>
        <p:nvSpPr>
          <p:cNvPr id="120" name="Google Shape;120;p25"/>
          <p:cNvSpPr txBox="1"/>
          <p:nvPr/>
        </p:nvSpPr>
        <p:spPr>
          <a:xfrm>
            <a:off x="4107300" y="2761013"/>
            <a:ext cx="1737300" cy="2072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str.len()</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str.replace()</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str.contains()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str.split()</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str.lower()</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str.upper()</a:t>
            </a:r>
            <a:endParaRPr sz="1350">
              <a:solidFill>
                <a:schemeClr val="lt1"/>
              </a:solidFill>
              <a:latin typeface="DM Sans"/>
              <a:ea typeface="DM Sans"/>
              <a:cs typeface="DM Sans"/>
              <a:sym typeface="DM Sans"/>
            </a:endParaRPr>
          </a:p>
        </p:txBody>
      </p:sp>
      <p:sp>
        <p:nvSpPr>
          <p:cNvPr id="121" name="Google Shape;121;p25"/>
          <p:cNvSpPr txBox="1"/>
          <p:nvPr/>
        </p:nvSpPr>
        <p:spPr>
          <a:xfrm>
            <a:off x="3703350" y="2368625"/>
            <a:ext cx="25452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Operações com string:</a:t>
            </a:r>
            <a:endParaRPr sz="1350">
              <a:solidFill>
                <a:schemeClr val="lt1"/>
              </a:solidFill>
              <a:latin typeface="DM Sans"/>
              <a:ea typeface="DM Sans"/>
              <a:cs typeface="DM Sans"/>
              <a:sym typeface="DM Sans"/>
            </a:endParaRPr>
          </a:p>
        </p:txBody>
      </p:sp>
      <p:pic>
        <p:nvPicPr>
          <p:cNvPr id="122" name="Google Shape;122;p25"/>
          <p:cNvPicPr preferRelativeResize="0"/>
          <p:nvPr/>
        </p:nvPicPr>
        <p:blipFill>
          <a:blip r:embed="rId3">
            <a:alphaModFix/>
          </a:blip>
          <a:stretch>
            <a:fillRect/>
          </a:stretch>
        </p:blipFill>
        <p:spPr>
          <a:xfrm>
            <a:off x="531500" y="3078050"/>
            <a:ext cx="2906600" cy="135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7"/>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Introdução a bancos </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de dados</a:t>
            </a:r>
            <a:endParaRPr b="1" sz="4000">
              <a:solidFill>
                <a:srgbClr val="EAFF6A"/>
              </a:solidFill>
              <a:latin typeface="DM Sans"/>
              <a:ea typeface="DM Sans"/>
              <a:cs typeface="DM Sans"/>
              <a:sym typeface="DM Sans"/>
            </a:endParaRPr>
          </a:p>
        </p:txBody>
      </p:sp>
      <p:sp>
        <p:nvSpPr>
          <p:cNvPr id="133" name="Google Shape;133;p2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09.</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8"/>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139" name="Google Shape;139;p28"/>
          <p:cNvPicPr preferRelativeResize="0"/>
          <p:nvPr/>
        </p:nvPicPr>
        <p:blipFill>
          <a:blip r:embed="rId3">
            <a:alphaModFix/>
          </a:blip>
          <a:stretch>
            <a:fillRect/>
          </a:stretch>
        </p:blipFill>
        <p:spPr>
          <a:xfrm>
            <a:off x="2172438" y="1545313"/>
            <a:ext cx="196975" cy="196975"/>
          </a:xfrm>
          <a:prstGeom prst="rect">
            <a:avLst/>
          </a:prstGeom>
          <a:noFill/>
          <a:ln>
            <a:noFill/>
          </a:ln>
        </p:spPr>
      </p:pic>
      <p:pic>
        <p:nvPicPr>
          <p:cNvPr id="140" name="Google Shape;140;p28"/>
          <p:cNvPicPr preferRelativeResize="0"/>
          <p:nvPr/>
        </p:nvPicPr>
        <p:blipFill>
          <a:blip r:embed="rId3">
            <a:alphaModFix/>
          </a:blip>
          <a:stretch>
            <a:fillRect/>
          </a:stretch>
        </p:blipFill>
        <p:spPr>
          <a:xfrm>
            <a:off x="2172138" y="2178713"/>
            <a:ext cx="196975" cy="196975"/>
          </a:xfrm>
          <a:prstGeom prst="rect">
            <a:avLst/>
          </a:prstGeom>
          <a:noFill/>
          <a:ln>
            <a:noFill/>
          </a:ln>
        </p:spPr>
      </p:pic>
      <p:pic>
        <p:nvPicPr>
          <p:cNvPr id="141" name="Google Shape;141;p28"/>
          <p:cNvPicPr preferRelativeResize="0"/>
          <p:nvPr/>
        </p:nvPicPr>
        <p:blipFill>
          <a:blip r:embed="rId3">
            <a:alphaModFix/>
          </a:blip>
          <a:stretch>
            <a:fillRect/>
          </a:stretch>
        </p:blipFill>
        <p:spPr>
          <a:xfrm>
            <a:off x="2172138" y="3009938"/>
            <a:ext cx="196975" cy="196975"/>
          </a:xfrm>
          <a:prstGeom prst="rect">
            <a:avLst/>
          </a:prstGeom>
          <a:noFill/>
          <a:ln>
            <a:noFill/>
          </a:ln>
        </p:spPr>
      </p:pic>
      <p:pic>
        <p:nvPicPr>
          <p:cNvPr id="142" name="Google Shape;142;p28"/>
          <p:cNvPicPr preferRelativeResize="0"/>
          <p:nvPr/>
        </p:nvPicPr>
        <p:blipFill>
          <a:blip r:embed="rId3">
            <a:alphaModFix/>
          </a:blip>
          <a:stretch>
            <a:fillRect/>
          </a:stretch>
        </p:blipFill>
        <p:spPr>
          <a:xfrm>
            <a:off x="2172138" y="3683563"/>
            <a:ext cx="196975" cy="196975"/>
          </a:xfrm>
          <a:prstGeom prst="rect">
            <a:avLst/>
          </a:prstGeom>
          <a:noFill/>
          <a:ln>
            <a:noFill/>
          </a:ln>
        </p:spPr>
      </p:pic>
      <p:cxnSp>
        <p:nvCxnSpPr>
          <p:cNvPr id="143" name="Google Shape;143;p28"/>
          <p:cNvCxnSpPr>
            <a:stCxn id="139" idx="2"/>
            <a:endCxn id="140"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44" name="Google Shape;144;p28"/>
          <p:cNvCxnSpPr>
            <a:stCxn id="140" idx="2"/>
            <a:endCxn id="141"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cxnSp>
        <p:nvCxnSpPr>
          <p:cNvPr id="145" name="Google Shape;145;p28"/>
          <p:cNvCxnSpPr>
            <a:stCxn id="141" idx="2"/>
            <a:endCxn id="142" idx="0"/>
          </p:cNvCxnSpPr>
          <p:nvPr/>
        </p:nvCxnSpPr>
        <p:spPr>
          <a:xfrm flipH="1" rot="-5400000">
            <a:off x="2032575" y="3444962"/>
            <a:ext cx="476700" cy="600"/>
          </a:xfrm>
          <a:prstGeom prst="bentConnector3">
            <a:avLst>
              <a:gd fmla="val 49995" name="adj1"/>
            </a:avLst>
          </a:prstGeom>
          <a:noFill/>
          <a:ln cap="flat" cmpd="sng" w="9525">
            <a:solidFill>
              <a:srgbClr val="EAFF6A"/>
            </a:solidFill>
            <a:prstDash val="solid"/>
            <a:round/>
            <a:headEnd len="med" w="med" type="none"/>
            <a:tailEnd len="med" w="med" type="none"/>
          </a:ln>
        </p:spPr>
      </p:cxnSp>
      <p:sp>
        <p:nvSpPr>
          <p:cNvPr id="146" name="Google Shape;146;p28"/>
          <p:cNvSpPr txBox="1"/>
          <p:nvPr/>
        </p:nvSpPr>
        <p:spPr>
          <a:xfrm>
            <a:off x="2690552" y="1451625"/>
            <a:ext cx="3494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O que é um Banco de Dados?</a:t>
            </a:r>
            <a:endParaRPr b="1" sz="1050">
              <a:solidFill>
                <a:schemeClr val="lt1"/>
              </a:solidFill>
              <a:latin typeface="DM Sans"/>
              <a:ea typeface="DM Sans"/>
              <a:cs typeface="DM Sans"/>
              <a:sym typeface="DM Sans"/>
            </a:endParaRPr>
          </a:p>
        </p:txBody>
      </p:sp>
      <p:sp>
        <p:nvSpPr>
          <p:cNvPr id="147" name="Google Shape;147;p28"/>
          <p:cNvSpPr txBox="1"/>
          <p:nvPr/>
        </p:nvSpPr>
        <p:spPr>
          <a:xfrm>
            <a:off x="2748565" y="2075950"/>
            <a:ext cx="3494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Banco de Dados Relacional e NoSQL</a:t>
            </a:r>
            <a:endParaRPr sz="1500">
              <a:solidFill>
                <a:schemeClr val="lt1"/>
              </a:solidFill>
              <a:latin typeface="DM Sans"/>
              <a:ea typeface="DM Sans"/>
              <a:cs typeface="DM Sans"/>
              <a:sym typeface="DM Sans"/>
            </a:endParaRPr>
          </a:p>
        </p:txBody>
      </p:sp>
      <p:sp>
        <p:nvSpPr>
          <p:cNvPr id="148" name="Google Shape;148;p28"/>
          <p:cNvSpPr txBox="1"/>
          <p:nvPr/>
        </p:nvSpPr>
        <p:spPr>
          <a:xfrm>
            <a:off x="2748565" y="2877575"/>
            <a:ext cx="3494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Introdução a Data Warehouse</a:t>
            </a:r>
            <a:endParaRPr sz="1500">
              <a:solidFill>
                <a:schemeClr val="lt1"/>
              </a:solidFill>
              <a:latin typeface="DM Sans"/>
              <a:ea typeface="DM Sans"/>
              <a:cs typeface="DM Sans"/>
              <a:sym typeface="DM Sans"/>
            </a:endParaRPr>
          </a:p>
        </p:txBody>
      </p:sp>
      <p:sp>
        <p:nvSpPr>
          <p:cNvPr id="149" name="Google Shape;149;p28"/>
          <p:cNvSpPr txBox="1"/>
          <p:nvPr/>
        </p:nvSpPr>
        <p:spPr>
          <a:xfrm>
            <a:off x="2748552" y="3551200"/>
            <a:ext cx="3494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Introdução a linguagem SQL</a:t>
            </a:r>
            <a:endParaRPr sz="1500">
              <a:solidFill>
                <a:schemeClr val="lt1"/>
              </a:solidFill>
              <a:latin typeface="DM Sans"/>
              <a:ea typeface="DM Sans"/>
              <a:cs typeface="DM Sans"/>
              <a:sym typeface="DM Sans"/>
            </a:endParaRPr>
          </a:p>
        </p:txBody>
      </p:sp>
      <p:pic>
        <p:nvPicPr>
          <p:cNvPr id="150" name="Google Shape;150;p28"/>
          <p:cNvPicPr preferRelativeResize="0"/>
          <p:nvPr/>
        </p:nvPicPr>
        <p:blipFill>
          <a:blip r:embed="rId3">
            <a:alphaModFix/>
          </a:blip>
          <a:stretch>
            <a:fillRect/>
          </a:stretch>
        </p:blipFill>
        <p:spPr>
          <a:xfrm>
            <a:off x="2172138" y="4306638"/>
            <a:ext cx="196975" cy="196975"/>
          </a:xfrm>
          <a:prstGeom prst="rect">
            <a:avLst/>
          </a:prstGeom>
          <a:noFill/>
          <a:ln>
            <a:noFill/>
          </a:ln>
        </p:spPr>
      </p:pic>
      <p:sp>
        <p:nvSpPr>
          <p:cNvPr id="151" name="Google Shape;151;p28"/>
          <p:cNvSpPr txBox="1"/>
          <p:nvPr/>
        </p:nvSpPr>
        <p:spPr>
          <a:xfrm>
            <a:off x="2748552" y="4174275"/>
            <a:ext cx="3494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Biblioteca sqlite3</a:t>
            </a:r>
            <a:endParaRPr sz="1500">
              <a:solidFill>
                <a:schemeClr val="lt1"/>
              </a:solidFill>
              <a:latin typeface="DM Sans"/>
              <a:ea typeface="DM Sans"/>
              <a:cs typeface="DM Sans"/>
              <a:sym typeface="DM Sans"/>
            </a:endParaRPr>
          </a:p>
        </p:txBody>
      </p:sp>
      <p:cxnSp>
        <p:nvCxnSpPr>
          <p:cNvPr id="152" name="Google Shape;152;p28"/>
          <p:cNvCxnSpPr/>
          <p:nvPr/>
        </p:nvCxnSpPr>
        <p:spPr>
          <a:xfrm flipH="1" rot="-5400000">
            <a:off x="2032875" y="4118587"/>
            <a:ext cx="476700" cy="600"/>
          </a:xfrm>
          <a:prstGeom prst="bentConnector3">
            <a:avLst>
              <a:gd fmla="val 49995"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Banco de Dados</a:t>
            </a:r>
            <a:endParaRPr b="1" sz="4000">
              <a:solidFill>
                <a:srgbClr val="EAFF6A"/>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